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media/image-8-3.png>
</file>

<file path=ppt/media/image-8-4.png>
</file>

<file path=ppt/media/image-8-5.png>
</file>

<file path=ppt/media/image-8-6.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8" Type="http://schemas.openxmlformats.org/officeDocument/2006/relationships/slideLayout" Target="../slideLayouts/slideLayout1.xml"/><Relationship Id="rId9"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64037" y="1451610"/>
            <a:ext cx="7415927" cy="2271236"/>
          </a:xfrm>
          <a:prstGeom prst="rect">
            <a:avLst/>
          </a:prstGeom>
          <a:noFill/>
          <a:ln/>
        </p:spPr>
        <p:txBody>
          <a:bodyPr wrap="square" rtlCol="0" anchor="t"/>
          <a:lstStyle/>
          <a:p>
            <a:pPr indent="0" marL="0">
              <a:lnSpc>
                <a:spcPts val="8942"/>
              </a:lnSpc>
              <a:buNone/>
            </a:pPr>
            <a:r>
              <a:rPr lang="en-US" sz="7154" b="1" dirty="0">
                <a:solidFill>
                  <a:srgbClr val="FFB393"/>
                </a:solidFill>
                <a:latin typeface="Brygada 1918" pitchFamily="34" charset="0"/>
                <a:ea typeface="Brygada 1918" pitchFamily="34" charset="-122"/>
                <a:cs typeface="Brygada 1918" pitchFamily="34" charset="-120"/>
              </a:rPr>
              <a:t>Large Language Models (LLMs)</a:t>
            </a:r>
            <a:endParaRPr lang="en-US" sz="7154" dirty="0"/>
          </a:p>
        </p:txBody>
      </p:sp>
      <p:sp>
        <p:nvSpPr>
          <p:cNvPr id="6" name="Text 3"/>
          <p:cNvSpPr/>
          <p:nvPr/>
        </p:nvSpPr>
        <p:spPr>
          <a:xfrm>
            <a:off x="864037" y="4093131"/>
            <a:ext cx="7415927" cy="1975247"/>
          </a:xfrm>
          <a:prstGeom prst="rect">
            <a:avLst/>
          </a:prstGeom>
          <a:noFill/>
          <a:ln/>
        </p:spPr>
        <p:txBody>
          <a:bodyPr wrap="square" rtlCol="0" anchor="t"/>
          <a:lstStyle/>
          <a:p>
            <a:pPr indent="0" marL="0">
              <a:lnSpc>
                <a:spcPts val="3110"/>
              </a:lnSpc>
              <a:buNone/>
            </a:pPr>
            <a:r>
              <a:rPr lang="en-US" sz="1944" dirty="0">
                <a:solidFill>
                  <a:srgbClr val="F4CAB8"/>
                </a:solidFill>
                <a:latin typeface="Montserrat" pitchFamily="34" charset="0"/>
                <a:ea typeface="Montserrat" pitchFamily="34" charset="-122"/>
                <a:cs typeface="Montserrat" pitchFamily="34" charset="-120"/>
              </a:rPr>
              <a:t>Large language models (LLMs) are a type of artificial intelligence that can understand and generate human-like text. They are trained on massive datasets of text and code, allowing them to perform a variety of tasks, including translation, summarization, and question answering.</a:t>
            </a:r>
            <a:endParaRPr lang="en-US" sz="1944" dirty="0"/>
          </a:p>
        </p:txBody>
      </p:sp>
      <p:sp>
        <p:nvSpPr>
          <p:cNvPr id="7" name="Shape 4"/>
          <p:cNvSpPr/>
          <p:nvPr/>
        </p:nvSpPr>
        <p:spPr>
          <a:xfrm>
            <a:off x="864037" y="6364486"/>
            <a:ext cx="394930" cy="394930"/>
          </a:xfrm>
          <a:prstGeom prst="roundRect">
            <a:avLst>
              <a:gd name="adj" fmla="val 23151155"/>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871657" y="6372106"/>
            <a:ext cx="379690" cy="379690"/>
          </a:xfrm>
          <a:prstGeom prst="rect">
            <a:avLst/>
          </a:prstGeom>
        </p:spPr>
      </p:pic>
      <p:sp>
        <p:nvSpPr>
          <p:cNvPr id="9" name="Text 5"/>
          <p:cNvSpPr/>
          <p:nvPr/>
        </p:nvSpPr>
        <p:spPr>
          <a:xfrm>
            <a:off x="1382316" y="6346031"/>
            <a:ext cx="3313033" cy="431959"/>
          </a:xfrm>
          <a:prstGeom prst="rect">
            <a:avLst/>
          </a:prstGeom>
          <a:noFill/>
          <a:ln/>
        </p:spPr>
        <p:txBody>
          <a:bodyPr wrap="none" rtlCol="0" anchor="t"/>
          <a:lstStyle/>
          <a:p>
            <a:pPr algn="l" indent="0" marL="0">
              <a:lnSpc>
                <a:spcPts val="3402"/>
              </a:lnSpc>
              <a:buNone/>
            </a:pPr>
            <a:r>
              <a:rPr lang="en-US" sz="2430" b="1" dirty="0">
                <a:solidFill>
                  <a:srgbClr val="F4CAB8"/>
                </a:solidFill>
                <a:latin typeface="Montserrat" pitchFamily="34" charset="0"/>
                <a:ea typeface="Montserrat" pitchFamily="34" charset="-122"/>
                <a:cs typeface="Montserrat" pitchFamily="34" charset="-120"/>
              </a:rPr>
              <a:t>by Juvenile teachers</a:t>
            </a:r>
            <a:endParaRPr lang="en-US" sz="2430"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sp>
        <p:nvSpPr>
          <p:cNvPr id="4" name="Text 2"/>
          <p:cNvSpPr/>
          <p:nvPr/>
        </p:nvSpPr>
        <p:spPr>
          <a:xfrm>
            <a:off x="864037" y="1442323"/>
            <a:ext cx="11496556" cy="822960"/>
          </a:xfrm>
          <a:prstGeom prst="rect">
            <a:avLst/>
          </a:prstGeom>
          <a:noFill/>
          <a:ln/>
        </p:spPr>
        <p:txBody>
          <a:bodyPr wrap="none" rtlCol="0" anchor="t"/>
          <a:lstStyle/>
          <a:p>
            <a:pPr indent="0" marL="0">
              <a:lnSpc>
                <a:spcPts val="6480"/>
              </a:lnSpc>
              <a:buNone/>
            </a:pPr>
            <a:r>
              <a:rPr lang="en-US" sz="5184" b="1" dirty="0">
                <a:solidFill>
                  <a:srgbClr val="FFB393"/>
                </a:solidFill>
                <a:latin typeface="Brygada 1918" pitchFamily="34" charset="0"/>
                <a:ea typeface="Brygada 1918" pitchFamily="34" charset="-122"/>
                <a:cs typeface="Brygada 1918" pitchFamily="34" charset="-120"/>
              </a:rPr>
              <a:t>Open-source vs. Closed-source LLMs</a:t>
            </a:r>
            <a:endParaRPr lang="en-US" sz="5184" dirty="0"/>
          </a:p>
        </p:txBody>
      </p:sp>
      <p:sp>
        <p:nvSpPr>
          <p:cNvPr id="5" name="Text 3"/>
          <p:cNvSpPr/>
          <p:nvPr/>
        </p:nvSpPr>
        <p:spPr>
          <a:xfrm>
            <a:off x="864037" y="2882384"/>
            <a:ext cx="3291840" cy="411480"/>
          </a:xfrm>
          <a:prstGeom prst="rect">
            <a:avLst/>
          </a:prstGeom>
          <a:noFill/>
          <a:ln/>
        </p:spPr>
        <p:txBody>
          <a:bodyPr wrap="none" rtlCol="0" anchor="t"/>
          <a:lstStyle/>
          <a:p>
            <a:pPr indent="0" marL="0">
              <a:lnSpc>
                <a:spcPts val="3240"/>
              </a:lnSpc>
              <a:buNone/>
            </a:pPr>
            <a:r>
              <a:rPr lang="en-US" sz="2592" b="1" dirty="0">
                <a:solidFill>
                  <a:srgbClr val="FFB393"/>
                </a:solidFill>
                <a:latin typeface="Brygada 1918" pitchFamily="34" charset="0"/>
                <a:ea typeface="Brygada 1918" pitchFamily="34" charset="-122"/>
                <a:cs typeface="Brygada 1918" pitchFamily="34" charset="-120"/>
              </a:rPr>
              <a:t>Open-source</a:t>
            </a:r>
            <a:endParaRPr lang="en-US" sz="2592" dirty="0"/>
          </a:p>
        </p:txBody>
      </p:sp>
      <p:sp>
        <p:nvSpPr>
          <p:cNvPr id="6" name="Text 4"/>
          <p:cNvSpPr/>
          <p:nvPr/>
        </p:nvSpPr>
        <p:spPr>
          <a:xfrm>
            <a:off x="864037" y="3540681"/>
            <a:ext cx="6150054" cy="1185148"/>
          </a:xfrm>
          <a:prstGeom prst="rect">
            <a:avLst/>
          </a:prstGeom>
          <a:noFill/>
          <a:ln/>
        </p:spPr>
        <p:txBody>
          <a:bodyPr wrap="square" rtlCol="0" anchor="t"/>
          <a:lstStyle/>
          <a:p>
            <a:pPr indent="0" marL="0">
              <a:lnSpc>
                <a:spcPts val="3110"/>
              </a:lnSpc>
              <a:buNone/>
            </a:pPr>
            <a:r>
              <a:rPr lang="en-US" sz="1944" dirty="0">
                <a:solidFill>
                  <a:srgbClr val="F4CAB8"/>
                </a:solidFill>
                <a:latin typeface="Montserrat" pitchFamily="34" charset="0"/>
                <a:ea typeface="Montserrat" pitchFamily="34" charset="-122"/>
                <a:cs typeface="Montserrat" pitchFamily="34" charset="-120"/>
              </a:rPr>
              <a:t>Open-source LLMs are publicly available and can be modified by anyone. This allows for greater transparency and collaboration.</a:t>
            </a:r>
            <a:endParaRPr lang="en-US" sz="1944" dirty="0"/>
          </a:p>
        </p:txBody>
      </p:sp>
      <p:sp>
        <p:nvSpPr>
          <p:cNvPr id="7" name="Text 5"/>
          <p:cNvSpPr/>
          <p:nvPr/>
        </p:nvSpPr>
        <p:spPr>
          <a:xfrm>
            <a:off x="1258967" y="4947999"/>
            <a:ext cx="5755124" cy="395049"/>
          </a:xfrm>
          <a:prstGeom prst="rect">
            <a:avLst/>
          </a:prstGeom>
          <a:noFill/>
          <a:ln/>
        </p:spPr>
        <p:txBody>
          <a:bodyPr wrap="none" rtlCol="0" anchor="t"/>
          <a:lstStyle/>
          <a:p>
            <a:pPr algn="l" marL="342900" indent="-342900">
              <a:lnSpc>
                <a:spcPts val="3110"/>
              </a:lnSpc>
              <a:buSzPct val="100000"/>
              <a:buChar char="•"/>
            </a:pPr>
            <a:r>
              <a:rPr lang="en-US" sz="1944" dirty="0">
                <a:solidFill>
                  <a:srgbClr val="F4CAB8"/>
                </a:solidFill>
                <a:latin typeface="Montserrat" pitchFamily="34" charset="0"/>
                <a:ea typeface="Montserrat" pitchFamily="34" charset="-122"/>
                <a:cs typeface="Montserrat" pitchFamily="34" charset="-120"/>
              </a:rPr>
              <a:t>Community Driven</a:t>
            </a:r>
            <a:endParaRPr lang="en-US" sz="1944" dirty="0"/>
          </a:p>
        </p:txBody>
      </p:sp>
      <p:sp>
        <p:nvSpPr>
          <p:cNvPr id="8" name="Text 6"/>
          <p:cNvSpPr/>
          <p:nvPr/>
        </p:nvSpPr>
        <p:spPr>
          <a:xfrm>
            <a:off x="1258967" y="5429369"/>
            <a:ext cx="5755124" cy="395049"/>
          </a:xfrm>
          <a:prstGeom prst="rect">
            <a:avLst/>
          </a:prstGeom>
          <a:noFill/>
          <a:ln/>
        </p:spPr>
        <p:txBody>
          <a:bodyPr wrap="none" rtlCol="0" anchor="t"/>
          <a:lstStyle/>
          <a:p>
            <a:pPr algn="l" marL="342900" indent="-342900">
              <a:lnSpc>
                <a:spcPts val="3110"/>
              </a:lnSpc>
              <a:buSzPct val="100000"/>
              <a:buChar char="•"/>
            </a:pPr>
            <a:r>
              <a:rPr lang="en-US" sz="1944" dirty="0">
                <a:solidFill>
                  <a:srgbClr val="F4CAB8"/>
                </a:solidFill>
                <a:latin typeface="Montserrat" pitchFamily="34" charset="0"/>
                <a:ea typeface="Montserrat" pitchFamily="34" charset="-122"/>
                <a:cs typeface="Montserrat" pitchFamily="34" charset="-120"/>
              </a:rPr>
              <a:t>Transparency</a:t>
            </a:r>
            <a:endParaRPr lang="en-US" sz="1944" dirty="0"/>
          </a:p>
        </p:txBody>
      </p:sp>
      <p:sp>
        <p:nvSpPr>
          <p:cNvPr id="9" name="Text 7"/>
          <p:cNvSpPr/>
          <p:nvPr/>
        </p:nvSpPr>
        <p:spPr>
          <a:xfrm>
            <a:off x="1258967" y="5910739"/>
            <a:ext cx="5755124" cy="395049"/>
          </a:xfrm>
          <a:prstGeom prst="rect">
            <a:avLst/>
          </a:prstGeom>
          <a:noFill/>
          <a:ln/>
        </p:spPr>
        <p:txBody>
          <a:bodyPr wrap="none" rtlCol="0" anchor="t"/>
          <a:lstStyle/>
          <a:p>
            <a:pPr algn="l" marL="342900" indent="-342900">
              <a:lnSpc>
                <a:spcPts val="3110"/>
              </a:lnSpc>
              <a:buSzPct val="100000"/>
              <a:buChar char="•"/>
            </a:pPr>
            <a:r>
              <a:rPr lang="en-US" sz="1944" dirty="0">
                <a:solidFill>
                  <a:srgbClr val="F4CAB8"/>
                </a:solidFill>
                <a:latin typeface="Montserrat" pitchFamily="34" charset="0"/>
                <a:ea typeface="Montserrat" pitchFamily="34" charset="-122"/>
                <a:cs typeface="Montserrat" pitchFamily="34" charset="-120"/>
              </a:rPr>
              <a:t>Customizability</a:t>
            </a:r>
            <a:endParaRPr lang="en-US" sz="1944" dirty="0"/>
          </a:p>
        </p:txBody>
      </p:sp>
      <p:sp>
        <p:nvSpPr>
          <p:cNvPr id="10" name="Text 8"/>
          <p:cNvSpPr/>
          <p:nvPr/>
        </p:nvSpPr>
        <p:spPr>
          <a:xfrm>
            <a:off x="7623929" y="2882384"/>
            <a:ext cx="3291840" cy="411480"/>
          </a:xfrm>
          <a:prstGeom prst="rect">
            <a:avLst/>
          </a:prstGeom>
          <a:noFill/>
          <a:ln/>
        </p:spPr>
        <p:txBody>
          <a:bodyPr wrap="none" rtlCol="0" anchor="t"/>
          <a:lstStyle/>
          <a:p>
            <a:pPr indent="0" marL="0">
              <a:lnSpc>
                <a:spcPts val="3240"/>
              </a:lnSpc>
              <a:buNone/>
            </a:pPr>
            <a:r>
              <a:rPr lang="en-US" sz="2592" b="1" dirty="0">
                <a:solidFill>
                  <a:srgbClr val="FFB393"/>
                </a:solidFill>
                <a:latin typeface="Brygada 1918" pitchFamily="34" charset="0"/>
                <a:ea typeface="Brygada 1918" pitchFamily="34" charset="-122"/>
                <a:cs typeface="Brygada 1918" pitchFamily="34" charset="-120"/>
              </a:rPr>
              <a:t>Closed-source</a:t>
            </a:r>
            <a:endParaRPr lang="en-US" sz="2592" dirty="0"/>
          </a:p>
        </p:txBody>
      </p:sp>
      <p:sp>
        <p:nvSpPr>
          <p:cNvPr id="11" name="Text 9"/>
          <p:cNvSpPr/>
          <p:nvPr/>
        </p:nvSpPr>
        <p:spPr>
          <a:xfrm>
            <a:off x="7623929" y="3540681"/>
            <a:ext cx="6150054" cy="1580198"/>
          </a:xfrm>
          <a:prstGeom prst="rect">
            <a:avLst/>
          </a:prstGeom>
          <a:noFill/>
          <a:ln/>
        </p:spPr>
        <p:txBody>
          <a:bodyPr wrap="square" rtlCol="0" anchor="t"/>
          <a:lstStyle/>
          <a:p>
            <a:pPr indent="0" marL="0">
              <a:lnSpc>
                <a:spcPts val="3110"/>
              </a:lnSpc>
              <a:buNone/>
            </a:pPr>
            <a:r>
              <a:rPr lang="en-US" sz="1944" dirty="0">
                <a:solidFill>
                  <a:srgbClr val="F4CAB8"/>
                </a:solidFill>
                <a:latin typeface="Montserrat" pitchFamily="34" charset="0"/>
                <a:ea typeface="Montserrat" pitchFamily="34" charset="-122"/>
                <a:cs typeface="Montserrat" pitchFamily="34" charset="-120"/>
              </a:rPr>
              <a:t>Closed-source LLMs are proprietary and only accessible to authorized users. They are often developed by large technology companies and offer greater control over data and access.</a:t>
            </a:r>
            <a:endParaRPr lang="en-US" sz="1944" dirty="0"/>
          </a:p>
        </p:txBody>
      </p:sp>
      <p:sp>
        <p:nvSpPr>
          <p:cNvPr id="12" name="Text 10"/>
          <p:cNvSpPr/>
          <p:nvPr/>
        </p:nvSpPr>
        <p:spPr>
          <a:xfrm>
            <a:off x="8018859" y="5343049"/>
            <a:ext cx="5755124" cy="395049"/>
          </a:xfrm>
          <a:prstGeom prst="rect">
            <a:avLst/>
          </a:prstGeom>
          <a:noFill/>
          <a:ln/>
        </p:spPr>
        <p:txBody>
          <a:bodyPr wrap="none" rtlCol="0" anchor="t"/>
          <a:lstStyle/>
          <a:p>
            <a:pPr algn="l" marL="342900" indent="-342900">
              <a:lnSpc>
                <a:spcPts val="3110"/>
              </a:lnSpc>
              <a:buSzPct val="100000"/>
              <a:buChar char="•"/>
            </a:pPr>
            <a:r>
              <a:rPr lang="en-US" sz="1944" dirty="0">
                <a:solidFill>
                  <a:srgbClr val="F4CAB8"/>
                </a:solidFill>
                <a:latin typeface="Montserrat" pitchFamily="34" charset="0"/>
                <a:ea typeface="Montserrat" pitchFamily="34" charset="-122"/>
                <a:cs typeface="Montserrat" pitchFamily="34" charset="-120"/>
              </a:rPr>
              <a:t>Proprietary Data</a:t>
            </a:r>
            <a:endParaRPr lang="en-US" sz="1944" dirty="0"/>
          </a:p>
        </p:txBody>
      </p:sp>
      <p:sp>
        <p:nvSpPr>
          <p:cNvPr id="13" name="Text 11"/>
          <p:cNvSpPr/>
          <p:nvPr/>
        </p:nvSpPr>
        <p:spPr>
          <a:xfrm>
            <a:off x="8018859" y="5824418"/>
            <a:ext cx="5755124" cy="395049"/>
          </a:xfrm>
          <a:prstGeom prst="rect">
            <a:avLst/>
          </a:prstGeom>
          <a:noFill/>
          <a:ln/>
        </p:spPr>
        <p:txBody>
          <a:bodyPr wrap="none" rtlCol="0" anchor="t"/>
          <a:lstStyle/>
          <a:p>
            <a:pPr algn="l" marL="342900" indent="-342900">
              <a:lnSpc>
                <a:spcPts val="3110"/>
              </a:lnSpc>
              <a:buSzPct val="100000"/>
              <a:buChar char="•"/>
            </a:pPr>
            <a:r>
              <a:rPr lang="en-US" sz="1944" dirty="0">
                <a:solidFill>
                  <a:srgbClr val="F4CAB8"/>
                </a:solidFill>
                <a:latin typeface="Montserrat" pitchFamily="34" charset="0"/>
                <a:ea typeface="Montserrat" pitchFamily="34" charset="-122"/>
                <a:cs typeface="Montserrat" pitchFamily="34" charset="-120"/>
              </a:rPr>
              <a:t>Security</a:t>
            </a:r>
            <a:endParaRPr lang="en-US" sz="1944" dirty="0"/>
          </a:p>
        </p:txBody>
      </p:sp>
      <p:sp>
        <p:nvSpPr>
          <p:cNvPr id="14" name="Text 12"/>
          <p:cNvSpPr/>
          <p:nvPr/>
        </p:nvSpPr>
        <p:spPr>
          <a:xfrm>
            <a:off x="8018859" y="6305788"/>
            <a:ext cx="5755124" cy="395049"/>
          </a:xfrm>
          <a:prstGeom prst="rect">
            <a:avLst/>
          </a:prstGeom>
          <a:noFill/>
          <a:ln/>
        </p:spPr>
        <p:txBody>
          <a:bodyPr wrap="none" rtlCol="0" anchor="t"/>
          <a:lstStyle/>
          <a:p>
            <a:pPr algn="l" marL="342900" indent="-342900">
              <a:lnSpc>
                <a:spcPts val="3110"/>
              </a:lnSpc>
              <a:buSzPct val="100000"/>
              <a:buChar char="•"/>
            </a:pPr>
            <a:r>
              <a:rPr lang="en-US" sz="1944" dirty="0">
                <a:solidFill>
                  <a:srgbClr val="F4CAB8"/>
                </a:solidFill>
                <a:latin typeface="Montserrat" pitchFamily="34" charset="0"/>
                <a:ea typeface="Montserrat" pitchFamily="34" charset="-122"/>
                <a:cs typeface="Montserrat" pitchFamily="34" charset="-120"/>
              </a:rPr>
              <a:t>Commercialization</a:t>
            </a:r>
            <a:endParaRPr lang="en-US" sz="1944" dirty="0"/>
          </a:p>
        </p:txBody>
      </p:sp>
      <p:pic>
        <p:nvPicPr>
          <p:cNvPr id="15"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604837" y="1160145"/>
            <a:ext cx="7367826" cy="576024"/>
          </a:xfrm>
          <a:prstGeom prst="rect">
            <a:avLst/>
          </a:prstGeom>
          <a:noFill/>
          <a:ln/>
        </p:spPr>
        <p:txBody>
          <a:bodyPr wrap="none" rtlCol="0" anchor="t"/>
          <a:lstStyle/>
          <a:p>
            <a:pPr indent="0" marL="0">
              <a:lnSpc>
                <a:spcPts val="4536"/>
              </a:lnSpc>
              <a:buNone/>
            </a:pPr>
            <a:r>
              <a:rPr lang="en-US" sz="3629" b="1" dirty="0">
                <a:solidFill>
                  <a:srgbClr val="FFB393"/>
                </a:solidFill>
                <a:latin typeface="Brygada 1918" pitchFamily="34" charset="0"/>
                <a:ea typeface="Brygada 1918" pitchFamily="34" charset="-122"/>
                <a:cs typeface="Brygada 1918" pitchFamily="34" charset="-120"/>
              </a:rPr>
              <a:t>Advantages of Open-source LLMs</a:t>
            </a:r>
            <a:endParaRPr lang="en-US" sz="3629" dirty="0"/>
          </a:p>
        </p:txBody>
      </p:sp>
      <p:sp>
        <p:nvSpPr>
          <p:cNvPr id="6" name="Shape 3"/>
          <p:cNvSpPr/>
          <p:nvPr/>
        </p:nvSpPr>
        <p:spPr>
          <a:xfrm>
            <a:off x="604837" y="2189678"/>
            <a:ext cx="388739" cy="388739"/>
          </a:xfrm>
          <a:prstGeom prst="roundRect">
            <a:avLst>
              <a:gd name="adj" fmla="val 8002"/>
            </a:avLst>
          </a:prstGeom>
          <a:solidFill>
            <a:srgbClr val="4D1529"/>
          </a:solidFill>
          <a:ln/>
        </p:spPr>
      </p:sp>
      <p:sp>
        <p:nvSpPr>
          <p:cNvPr id="7" name="Text 4"/>
          <p:cNvSpPr/>
          <p:nvPr/>
        </p:nvSpPr>
        <p:spPr>
          <a:xfrm>
            <a:off x="730091" y="2245757"/>
            <a:ext cx="138232" cy="276463"/>
          </a:xfrm>
          <a:prstGeom prst="rect">
            <a:avLst/>
          </a:prstGeom>
          <a:noFill/>
          <a:ln/>
        </p:spPr>
        <p:txBody>
          <a:bodyPr wrap="none" rtlCol="0" anchor="t"/>
          <a:lstStyle/>
          <a:p>
            <a:pPr algn="ctr" indent="0" marL="0">
              <a:lnSpc>
                <a:spcPts val="2177"/>
              </a:lnSpc>
              <a:buNone/>
            </a:pPr>
            <a:r>
              <a:rPr lang="en-US" sz="2177" b="1" dirty="0">
                <a:solidFill>
                  <a:srgbClr val="F4CAB8"/>
                </a:solidFill>
                <a:latin typeface="Brygada 1918" pitchFamily="34" charset="0"/>
                <a:ea typeface="Brygada 1918" pitchFamily="34" charset="-122"/>
                <a:cs typeface="Brygada 1918" pitchFamily="34" charset="-120"/>
              </a:rPr>
              <a:t>1</a:t>
            </a:r>
            <a:endParaRPr lang="en-US" sz="2177" dirty="0"/>
          </a:p>
        </p:txBody>
      </p:sp>
      <p:sp>
        <p:nvSpPr>
          <p:cNvPr id="8" name="Text 5"/>
          <p:cNvSpPr/>
          <p:nvPr/>
        </p:nvSpPr>
        <p:spPr>
          <a:xfrm>
            <a:off x="1166336" y="2189678"/>
            <a:ext cx="2304217" cy="287893"/>
          </a:xfrm>
          <a:prstGeom prst="rect">
            <a:avLst/>
          </a:prstGeom>
          <a:noFill/>
          <a:ln/>
        </p:spPr>
        <p:txBody>
          <a:bodyPr wrap="none" rtlCol="0" anchor="t"/>
          <a:lstStyle/>
          <a:p>
            <a:pPr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Transparency</a:t>
            </a:r>
            <a:endParaRPr lang="en-US" sz="1814" dirty="0"/>
          </a:p>
        </p:txBody>
      </p:sp>
      <p:sp>
        <p:nvSpPr>
          <p:cNvPr id="9" name="Text 6"/>
          <p:cNvSpPr/>
          <p:nvPr/>
        </p:nvSpPr>
        <p:spPr>
          <a:xfrm>
            <a:off x="1166336" y="2581156"/>
            <a:ext cx="7372826" cy="553164"/>
          </a:xfrm>
          <a:prstGeom prst="rect">
            <a:avLst/>
          </a:prstGeom>
          <a:noFill/>
          <a:ln/>
        </p:spPr>
        <p:txBody>
          <a:bodyPr wrap="square" rtlCol="0" anchor="t"/>
          <a:lstStyle/>
          <a:p>
            <a:pPr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Open-source LLMs are more transparent than closed-source LLMs, allowing users to see how the models work and understand their limitations.</a:t>
            </a:r>
            <a:endParaRPr lang="en-US" sz="1361" dirty="0"/>
          </a:p>
        </p:txBody>
      </p:sp>
      <p:sp>
        <p:nvSpPr>
          <p:cNvPr id="10" name="Shape 7"/>
          <p:cNvSpPr/>
          <p:nvPr/>
        </p:nvSpPr>
        <p:spPr>
          <a:xfrm>
            <a:off x="604837" y="3501390"/>
            <a:ext cx="388739" cy="388739"/>
          </a:xfrm>
          <a:prstGeom prst="roundRect">
            <a:avLst>
              <a:gd name="adj" fmla="val 8002"/>
            </a:avLst>
          </a:prstGeom>
          <a:solidFill>
            <a:srgbClr val="4D1529"/>
          </a:solidFill>
          <a:ln/>
        </p:spPr>
      </p:sp>
      <p:sp>
        <p:nvSpPr>
          <p:cNvPr id="11" name="Text 8"/>
          <p:cNvSpPr/>
          <p:nvPr/>
        </p:nvSpPr>
        <p:spPr>
          <a:xfrm>
            <a:off x="720447" y="3557468"/>
            <a:ext cx="157520" cy="276463"/>
          </a:xfrm>
          <a:prstGeom prst="rect">
            <a:avLst/>
          </a:prstGeom>
          <a:noFill/>
          <a:ln/>
        </p:spPr>
        <p:txBody>
          <a:bodyPr wrap="none" rtlCol="0" anchor="t"/>
          <a:lstStyle/>
          <a:p>
            <a:pPr algn="ctr" indent="0" marL="0">
              <a:lnSpc>
                <a:spcPts val="2177"/>
              </a:lnSpc>
              <a:buNone/>
            </a:pPr>
            <a:r>
              <a:rPr lang="en-US" sz="2177" b="1" dirty="0">
                <a:solidFill>
                  <a:srgbClr val="F4CAB8"/>
                </a:solidFill>
                <a:latin typeface="Brygada 1918" pitchFamily="34" charset="0"/>
                <a:ea typeface="Brygada 1918" pitchFamily="34" charset="-122"/>
                <a:cs typeface="Brygada 1918" pitchFamily="34" charset="-120"/>
              </a:rPr>
              <a:t>2</a:t>
            </a:r>
            <a:endParaRPr lang="en-US" sz="2177" dirty="0"/>
          </a:p>
        </p:txBody>
      </p:sp>
      <p:sp>
        <p:nvSpPr>
          <p:cNvPr id="12" name="Text 9"/>
          <p:cNvSpPr/>
          <p:nvPr/>
        </p:nvSpPr>
        <p:spPr>
          <a:xfrm>
            <a:off x="1166336" y="3501390"/>
            <a:ext cx="2304217" cy="287893"/>
          </a:xfrm>
          <a:prstGeom prst="rect">
            <a:avLst/>
          </a:prstGeom>
          <a:noFill/>
          <a:ln/>
        </p:spPr>
        <p:txBody>
          <a:bodyPr wrap="none" rtlCol="0" anchor="t"/>
          <a:lstStyle/>
          <a:p>
            <a:pPr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Collaboration</a:t>
            </a:r>
            <a:endParaRPr lang="en-US" sz="1814" dirty="0"/>
          </a:p>
        </p:txBody>
      </p:sp>
      <p:sp>
        <p:nvSpPr>
          <p:cNvPr id="13" name="Text 10"/>
          <p:cNvSpPr/>
          <p:nvPr/>
        </p:nvSpPr>
        <p:spPr>
          <a:xfrm>
            <a:off x="1166336" y="3892868"/>
            <a:ext cx="7372826" cy="553164"/>
          </a:xfrm>
          <a:prstGeom prst="rect">
            <a:avLst/>
          </a:prstGeom>
          <a:noFill/>
          <a:ln/>
        </p:spPr>
        <p:txBody>
          <a:bodyPr wrap="square" rtlCol="0" anchor="t"/>
          <a:lstStyle/>
          <a:p>
            <a:pPr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Open-source LLMs foster collaboration among researchers and developers, leading to faster progress and innovation.</a:t>
            </a:r>
            <a:endParaRPr lang="en-US" sz="1361" dirty="0"/>
          </a:p>
        </p:txBody>
      </p:sp>
      <p:sp>
        <p:nvSpPr>
          <p:cNvPr id="14" name="Shape 11"/>
          <p:cNvSpPr/>
          <p:nvPr/>
        </p:nvSpPr>
        <p:spPr>
          <a:xfrm>
            <a:off x="604837" y="4813102"/>
            <a:ext cx="388739" cy="388739"/>
          </a:xfrm>
          <a:prstGeom prst="roundRect">
            <a:avLst>
              <a:gd name="adj" fmla="val 8002"/>
            </a:avLst>
          </a:prstGeom>
          <a:solidFill>
            <a:srgbClr val="4D1529"/>
          </a:solidFill>
          <a:ln/>
        </p:spPr>
      </p:sp>
      <p:sp>
        <p:nvSpPr>
          <p:cNvPr id="15" name="Text 12"/>
          <p:cNvSpPr/>
          <p:nvPr/>
        </p:nvSpPr>
        <p:spPr>
          <a:xfrm>
            <a:off x="714851" y="4869180"/>
            <a:ext cx="168593" cy="276463"/>
          </a:xfrm>
          <a:prstGeom prst="rect">
            <a:avLst/>
          </a:prstGeom>
          <a:noFill/>
          <a:ln/>
        </p:spPr>
        <p:txBody>
          <a:bodyPr wrap="none" rtlCol="0" anchor="t"/>
          <a:lstStyle/>
          <a:p>
            <a:pPr algn="ctr" indent="0" marL="0">
              <a:lnSpc>
                <a:spcPts val="2177"/>
              </a:lnSpc>
              <a:buNone/>
            </a:pPr>
            <a:r>
              <a:rPr lang="en-US" sz="2177" b="1" dirty="0">
                <a:solidFill>
                  <a:srgbClr val="F4CAB8"/>
                </a:solidFill>
                <a:latin typeface="Brygada 1918" pitchFamily="34" charset="0"/>
                <a:ea typeface="Brygada 1918" pitchFamily="34" charset="-122"/>
                <a:cs typeface="Brygada 1918" pitchFamily="34" charset="-120"/>
              </a:rPr>
              <a:t>3</a:t>
            </a:r>
            <a:endParaRPr lang="en-US" sz="2177" dirty="0"/>
          </a:p>
        </p:txBody>
      </p:sp>
      <p:sp>
        <p:nvSpPr>
          <p:cNvPr id="16" name="Text 13"/>
          <p:cNvSpPr/>
          <p:nvPr/>
        </p:nvSpPr>
        <p:spPr>
          <a:xfrm>
            <a:off x="1166336" y="4813102"/>
            <a:ext cx="2304217" cy="287893"/>
          </a:xfrm>
          <a:prstGeom prst="rect">
            <a:avLst/>
          </a:prstGeom>
          <a:noFill/>
          <a:ln/>
        </p:spPr>
        <p:txBody>
          <a:bodyPr wrap="none" rtlCol="0" anchor="t"/>
          <a:lstStyle/>
          <a:p>
            <a:pPr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Customization</a:t>
            </a:r>
            <a:endParaRPr lang="en-US" sz="1814" dirty="0"/>
          </a:p>
        </p:txBody>
      </p:sp>
      <p:sp>
        <p:nvSpPr>
          <p:cNvPr id="17" name="Text 14"/>
          <p:cNvSpPr/>
          <p:nvPr/>
        </p:nvSpPr>
        <p:spPr>
          <a:xfrm>
            <a:off x="1166336" y="5204579"/>
            <a:ext cx="7372826" cy="553164"/>
          </a:xfrm>
          <a:prstGeom prst="rect">
            <a:avLst/>
          </a:prstGeom>
          <a:noFill/>
          <a:ln/>
        </p:spPr>
        <p:txBody>
          <a:bodyPr wrap="square" rtlCol="0" anchor="t"/>
          <a:lstStyle/>
          <a:p>
            <a:pPr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Open-source LLMs can be customized and fine-tuned for specific tasks and domains, making them more versatile.</a:t>
            </a:r>
            <a:endParaRPr lang="en-US" sz="1361" dirty="0"/>
          </a:p>
        </p:txBody>
      </p:sp>
      <p:sp>
        <p:nvSpPr>
          <p:cNvPr id="18" name="Shape 15"/>
          <p:cNvSpPr/>
          <p:nvPr/>
        </p:nvSpPr>
        <p:spPr>
          <a:xfrm>
            <a:off x="604837" y="6124813"/>
            <a:ext cx="388739" cy="388739"/>
          </a:xfrm>
          <a:prstGeom prst="roundRect">
            <a:avLst>
              <a:gd name="adj" fmla="val 8002"/>
            </a:avLst>
          </a:prstGeom>
          <a:solidFill>
            <a:srgbClr val="4D1529"/>
          </a:solidFill>
          <a:ln/>
        </p:spPr>
      </p:sp>
      <p:sp>
        <p:nvSpPr>
          <p:cNvPr id="19" name="Text 16"/>
          <p:cNvSpPr/>
          <p:nvPr/>
        </p:nvSpPr>
        <p:spPr>
          <a:xfrm>
            <a:off x="712113" y="6180892"/>
            <a:ext cx="174188" cy="276463"/>
          </a:xfrm>
          <a:prstGeom prst="rect">
            <a:avLst/>
          </a:prstGeom>
          <a:noFill/>
          <a:ln/>
        </p:spPr>
        <p:txBody>
          <a:bodyPr wrap="none" rtlCol="0" anchor="t"/>
          <a:lstStyle/>
          <a:p>
            <a:pPr algn="ctr" indent="0" marL="0">
              <a:lnSpc>
                <a:spcPts val="2177"/>
              </a:lnSpc>
              <a:buNone/>
            </a:pPr>
            <a:r>
              <a:rPr lang="en-US" sz="2177" b="1" dirty="0">
                <a:solidFill>
                  <a:srgbClr val="F4CAB8"/>
                </a:solidFill>
                <a:latin typeface="Brygada 1918" pitchFamily="34" charset="0"/>
                <a:ea typeface="Brygada 1918" pitchFamily="34" charset="-122"/>
                <a:cs typeface="Brygada 1918" pitchFamily="34" charset="-120"/>
              </a:rPr>
              <a:t>4</a:t>
            </a:r>
            <a:endParaRPr lang="en-US" sz="2177" dirty="0"/>
          </a:p>
        </p:txBody>
      </p:sp>
      <p:sp>
        <p:nvSpPr>
          <p:cNvPr id="20" name="Text 17"/>
          <p:cNvSpPr/>
          <p:nvPr/>
        </p:nvSpPr>
        <p:spPr>
          <a:xfrm>
            <a:off x="1166336" y="6124813"/>
            <a:ext cx="2304217" cy="287893"/>
          </a:xfrm>
          <a:prstGeom prst="rect">
            <a:avLst/>
          </a:prstGeom>
          <a:noFill/>
          <a:ln/>
        </p:spPr>
        <p:txBody>
          <a:bodyPr wrap="none" rtlCol="0" anchor="t"/>
          <a:lstStyle/>
          <a:p>
            <a:pPr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Accessibility</a:t>
            </a:r>
            <a:endParaRPr lang="en-US" sz="1814" dirty="0"/>
          </a:p>
        </p:txBody>
      </p:sp>
      <p:sp>
        <p:nvSpPr>
          <p:cNvPr id="21" name="Text 18"/>
          <p:cNvSpPr/>
          <p:nvPr/>
        </p:nvSpPr>
        <p:spPr>
          <a:xfrm>
            <a:off x="1166336" y="6516291"/>
            <a:ext cx="7372826" cy="553164"/>
          </a:xfrm>
          <a:prstGeom prst="rect">
            <a:avLst/>
          </a:prstGeom>
          <a:noFill/>
          <a:ln/>
        </p:spPr>
        <p:txBody>
          <a:bodyPr wrap="square" rtlCol="0" anchor="t"/>
          <a:lstStyle/>
          <a:p>
            <a:pPr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Open-source LLMs are accessible to anyone, allowing developers and researchers to explore and experiment with them.</a:t>
            </a:r>
            <a:endParaRPr lang="en-US" sz="1361"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r>
          <p:cNvPicPr>
            <a:picLocks noChangeAspect="1"/>
          </p:cNvPicPr>
          <p:nvPr/>
        </p:nvPicPr>
        <p:blipFill>
          <a:blip r:embed="rId1"/>
          <a:stretch>
            <a:fillRect/>
          </a:stretch>
        </p:blipFill>
        <p:spPr>
          <a:xfrm>
            <a:off x="0" y="0"/>
            <a:ext cx="14630400" cy="2459712"/>
          </a:xfrm>
          <a:prstGeom prst="rect">
            <a:avLst/>
          </a:prstGeom>
        </p:spPr>
      </p:pic>
      <p:sp>
        <p:nvSpPr>
          <p:cNvPr id="5" name="Text 2"/>
          <p:cNvSpPr/>
          <p:nvPr/>
        </p:nvSpPr>
        <p:spPr>
          <a:xfrm>
            <a:off x="1582341" y="3001685"/>
            <a:ext cx="8727996" cy="655796"/>
          </a:xfrm>
          <a:prstGeom prst="rect">
            <a:avLst/>
          </a:prstGeom>
          <a:noFill/>
          <a:ln/>
        </p:spPr>
        <p:txBody>
          <a:bodyPr wrap="none" rtlCol="0" anchor="t"/>
          <a:lstStyle/>
          <a:p>
            <a:pPr indent="0" marL="0">
              <a:lnSpc>
                <a:spcPts val="5165"/>
              </a:lnSpc>
              <a:buNone/>
            </a:pPr>
            <a:r>
              <a:rPr lang="en-US" sz="4132" b="1" dirty="0">
                <a:solidFill>
                  <a:srgbClr val="FFB393"/>
                </a:solidFill>
                <a:latin typeface="Brygada 1918" pitchFamily="34" charset="0"/>
                <a:ea typeface="Brygada 1918" pitchFamily="34" charset="-122"/>
                <a:cs typeface="Brygada 1918" pitchFamily="34" charset="-120"/>
              </a:rPr>
              <a:t>Advantages of Closed-source LLMs</a:t>
            </a:r>
            <a:endParaRPr lang="en-US" sz="4132" dirty="0"/>
          </a:p>
        </p:txBody>
      </p:sp>
      <p:sp>
        <p:nvSpPr>
          <p:cNvPr id="6" name="Shape 3"/>
          <p:cNvSpPr/>
          <p:nvPr/>
        </p:nvSpPr>
        <p:spPr>
          <a:xfrm>
            <a:off x="1582341" y="4173974"/>
            <a:ext cx="442674" cy="442674"/>
          </a:xfrm>
          <a:prstGeom prst="roundRect">
            <a:avLst>
              <a:gd name="adj" fmla="val 8002"/>
            </a:avLst>
          </a:prstGeom>
          <a:solidFill>
            <a:srgbClr val="4D1529"/>
          </a:solidFill>
          <a:ln/>
        </p:spPr>
      </p:sp>
      <p:sp>
        <p:nvSpPr>
          <p:cNvPr id="7" name="Text 4"/>
          <p:cNvSpPr/>
          <p:nvPr/>
        </p:nvSpPr>
        <p:spPr>
          <a:xfrm>
            <a:off x="1724978" y="4237911"/>
            <a:ext cx="157401" cy="314801"/>
          </a:xfrm>
          <a:prstGeom prst="rect">
            <a:avLst/>
          </a:prstGeom>
          <a:noFill/>
          <a:ln/>
        </p:spPr>
        <p:txBody>
          <a:bodyPr wrap="none" rtlCol="0" anchor="t"/>
          <a:lstStyle/>
          <a:p>
            <a:pPr algn="ctr" indent="0" marL="0">
              <a:lnSpc>
                <a:spcPts val="2479"/>
              </a:lnSpc>
              <a:buNone/>
            </a:pPr>
            <a:r>
              <a:rPr lang="en-US" sz="2479" b="1" dirty="0">
                <a:solidFill>
                  <a:srgbClr val="F4CAB8"/>
                </a:solidFill>
                <a:latin typeface="Brygada 1918" pitchFamily="34" charset="0"/>
                <a:ea typeface="Brygada 1918" pitchFamily="34" charset="-122"/>
                <a:cs typeface="Brygada 1918" pitchFamily="34" charset="-120"/>
              </a:rPr>
              <a:t>1</a:t>
            </a:r>
            <a:endParaRPr lang="en-US" sz="2479" dirty="0"/>
          </a:p>
        </p:txBody>
      </p:sp>
      <p:sp>
        <p:nvSpPr>
          <p:cNvPr id="8" name="Text 5"/>
          <p:cNvSpPr/>
          <p:nvPr/>
        </p:nvSpPr>
        <p:spPr>
          <a:xfrm>
            <a:off x="2221706" y="4173974"/>
            <a:ext cx="2623661" cy="328017"/>
          </a:xfrm>
          <a:prstGeom prst="rect">
            <a:avLst/>
          </a:prstGeom>
          <a:noFill/>
          <a:ln/>
        </p:spPr>
        <p:txBody>
          <a:bodyPr wrap="none" rtlCol="0" anchor="t"/>
          <a:lstStyle/>
          <a:p>
            <a:pPr indent="0" marL="0">
              <a:lnSpc>
                <a:spcPts val="2582"/>
              </a:lnSpc>
              <a:buNone/>
            </a:pPr>
            <a:r>
              <a:rPr lang="en-US" sz="2066" b="1" dirty="0">
                <a:solidFill>
                  <a:srgbClr val="F4CAB8"/>
                </a:solidFill>
                <a:latin typeface="Brygada 1918" pitchFamily="34" charset="0"/>
                <a:ea typeface="Brygada 1918" pitchFamily="34" charset="-122"/>
                <a:cs typeface="Brygada 1918" pitchFamily="34" charset="-120"/>
              </a:rPr>
              <a:t>Performance</a:t>
            </a:r>
            <a:endParaRPr lang="en-US" sz="2066" dirty="0"/>
          </a:p>
        </p:txBody>
      </p:sp>
      <p:sp>
        <p:nvSpPr>
          <p:cNvPr id="9" name="Text 6"/>
          <p:cNvSpPr/>
          <p:nvPr/>
        </p:nvSpPr>
        <p:spPr>
          <a:xfrm>
            <a:off x="2221706" y="4619982"/>
            <a:ext cx="4995148" cy="944404"/>
          </a:xfrm>
          <a:prstGeom prst="rect">
            <a:avLst/>
          </a:prstGeom>
          <a:noFill/>
          <a:ln/>
        </p:spPr>
        <p:txBody>
          <a:bodyPr wrap="square" rtlCol="0" anchor="t"/>
          <a:lstStyle/>
          <a:p>
            <a:pPr indent="0" marL="0">
              <a:lnSpc>
                <a:spcPts val="2479"/>
              </a:lnSpc>
              <a:buNone/>
            </a:pPr>
            <a:r>
              <a:rPr lang="en-US" sz="1549" dirty="0">
                <a:solidFill>
                  <a:srgbClr val="F4CAB8"/>
                </a:solidFill>
                <a:latin typeface="Montserrat" pitchFamily="34" charset="0"/>
                <a:ea typeface="Montserrat" pitchFamily="34" charset="-122"/>
                <a:cs typeface="Montserrat" pitchFamily="34" charset="-120"/>
              </a:rPr>
              <a:t>Closed-source LLMs are often trained on larger and more diverse datasets, leading to better performance and accuracy.</a:t>
            </a:r>
            <a:endParaRPr lang="en-US" sz="1549" dirty="0"/>
          </a:p>
        </p:txBody>
      </p:sp>
      <p:sp>
        <p:nvSpPr>
          <p:cNvPr id="10" name="Shape 7"/>
          <p:cNvSpPr/>
          <p:nvPr/>
        </p:nvSpPr>
        <p:spPr>
          <a:xfrm>
            <a:off x="7413546" y="4173974"/>
            <a:ext cx="442674" cy="442674"/>
          </a:xfrm>
          <a:prstGeom prst="roundRect">
            <a:avLst>
              <a:gd name="adj" fmla="val 8002"/>
            </a:avLst>
          </a:prstGeom>
          <a:solidFill>
            <a:srgbClr val="4D1529"/>
          </a:solidFill>
          <a:ln/>
        </p:spPr>
      </p:sp>
      <p:sp>
        <p:nvSpPr>
          <p:cNvPr id="11" name="Text 8"/>
          <p:cNvSpPr/>
          <p:nvPr/>
        </p:nvSpPr>
        <p:spPr>
          <a:xfrm>
            <a:off x="7545110" y="4237911"/>
            <a:ext cx="179427" cy="314801"/>
          </a:xfrm>
          <a:prstGeom prst="rect">
            <a:avLst/>
          </a:prstGeom>
          <a:noFill/>
          <a:ln/>
        </p:spPr>
        <p:txBody>
          <a:bodyPr wrap="none" rtlCol="0" anchor="t"/>
          <a:lstStyle/>
          <a:p>
            <a:pPr algn="ctr" indent="0" marL="0">
              <a:lnSpc>
                <a:spcPts val="2479"/>
              </a:lnSpc>
              <a:buNone/>
            </a:pPr>
            <a:r>
              <a:rPr lang="en-US" sz="2479" b="1" dirty="0">
                <a:solidFill>
                  <a:srgbClr val="F4CAB8"/>
                </a:solidFill>
                <a:latin typeface="Brygada 1918" pitchFamily="34" charset="0"/>
                <a:ea typeface="Brygada 1918" pitchFamily="34" charset="-122"/>
                <a:cs typeface="Brygada 1918" pitchFamily="34" charset="-120"/>
              </a:rPr>
              <a:t>2</a:t>
            </a:r>
            <a:endParaRPr lang="en-US" sz="2479" dirty="0"/>
          </a:p>
        </p:txBody>
      </p:sp>
      <p:sp>
        <p:nvSpPr>
          <p:cNvPr id="12" name="Text 9"/>
          <p:cNvSpPr/>
          <p:nvPr/>
        </p:nvSpPr>
        <p:spPr>
          <a:xfrm>
            <a:off x="8052911" y="4173974"/>
            <a:ext cx="2623661" cy="328017"/>
          </a:xfrm>
          <a:prstGeom prst="rect">
            <a:avLst/>
          </a:prstGeom>
          <a:noFill/>
          <a:ln/>
        </p:spPr>
        <p:txBody>
          <a:bodyPr wrap="none" rtlCol="0" anchor="t"/>
          <a:lstStyle/>
          <a:p>
            <a:pPr indent="0" marL="0">
              <a:lnSpc>
                <a:spcPts val="2582"/>
              </a:lnSpc>
              <a:buNone/>
            </a:pPr>
            <a:r>
              <a:rPr lang="en-US" sz="2066" b="1" dirty="0">
                <a:solidFill>
                  <a:srgbClr val="F4CAB8"/>
                </a:solidFill>
                <a:latin typeface="Brygada 1918" pitchFamily="34" charset="0"/>
                <a:ea typeface="Brygada 1918" pitchFamily="34" charset="-122"/>
                <a:cs typeface="Brygada 1918" pitchFamily="34" charset="-120"/>
              </a:rPr>
              <a:t>Security</a:t>
            </a:r>
            <a:endParaRPr lang="en-US" sz="2066" dirty="0"/>
          </a:p>
        </p:txBody>
      </p:sp>
      <p:sp>
        <p:nvSpPr>
          <p:cNvPr id="13" name="Text 10"/>
          <p:cNvSpPr/>
          <p:nvPr/>
        </p:nvSpPr>
        <p:spPr>
          <a:xfrm>
            <a:off x="8052911" y="4619982"/>
            <a:ext cx="4995148" cy="629603"/>
          </a:xfrm>
          <a:prstGeom prst="rect">
            <a:avLst/>
          </a:prstGeom>
          <a:noFill/>
          <a:ln/>
        </p:spPr>
        <p:txBody>
          <a:bodyPr wrap="square" rtlCol="0" anchor="t"/>
          <a:lstStyle/>
          <a:p>
            <a:pPr indent="0" marL="0">
              <a:lnSpc>
                <a:spcPts val="2479"/>
              </a:lnSpc>
              <a:buNone/>
            </a:pPr>
            <a:r>
              <a:rPr lang="en-US" sz="1549" dirty="0">
                <a:solidFill>
                  <a:srgbClr val="F4CAB8"/>
                </a:solidFill>
                <a:latin typeface="Montserrat" pitchFamily="34" charset="0"/>
                <a:ea typeface="Montserrat" pitchFamily="34" charset="-122"/>
                <a:cs typeface="Montserrat" pitchFamily="34" charset="-120"/>
              </a:rPr>
              <a:t>Closed-source LLMs can be better protected from malicious actors and data breaches.</a:t>
            </a:r>
            <a:endParaRPr lang="en-US" sz="1549" dirty="0"/>
          </a:p>
        </p:txBody>
      </p:sp>
      <p:sp>
        <p:nvSpPr>
          <p:cNvPr id="14" name="Shape 11"/>
          <p:cNvSpPr/>
          <p:nvPr/>
        </p:nvSpPr>
        <p:spPr>
          <a:xfrm>
            <a:off x="1582341" y="5982414"/>
            <a:ext cx="442674" cy="442674"/>
          </a:xfrm>
          <a:prstGeom prst="roundRect">
            <a:avLst>
              <a:gd name="adj" fmla="val 8002"/>
            </a:avLst>
          </a:prstGeom>
          <a:solidFill>
            <a:srgbClr val="4D1529"/>
          </a:solidFill>
          <a:ln/>
        </p:spPr>
      </p:sp>
      <p:sp>
        <p:nvSpPr>
          <p:cNvPr id="15" name="Text 12"/>
          <p:cNvSpPr/>
          <p:nvPr/>
        </p:nvSpPr>
        <p:spPr>
          <a:xfrm>
            <a:off x="1707594" y="6046351"/>
            <a:ext cx="192048" cy="314801"/>
          </a:xfrm>
          <a:prstGeom prst="rect">
            <a:avLst/>
          </a:prstGeom>
          <a:noFill/>
          <a:ln/>
        </p:spPr>
        <p:txBody>
          <a:bodyPr wrap="none" rtlCol="0" anchor="t"/>
          <a:lstStyle/>
          <a:p>
            <a:pPr algn="ctr" indent="0" marL="0">
              <a:lnSpc>
                <a:spcPts val="2479"/>
              </a:lnSpc>
              <a:buNone/>
            </a:pPr>
            <a:r>
              <a:rPr lang="en-US" sz="2479" b="1" dirty="0">
                <a:solidFill>
                  <a:srgbClr val="F4CAB8"/>
                </a:solidFill>
                <a:latin typeface="Brygada 1918" pitchFamily="34" charset="0"/>
                <a:ea typeface="Brygada 1918" pitchFamily="34" charset="-122"/>
                <a:cs typeface="Brygada 1918" pitchFamily="34" charset="-120"/>
              </a:rPr>
              <a:t>3</a:t>
            </a:r>
            <a:endParaRPr lang="en-US" sz="2479" dirty="0"/>
          </a:p>
        </p:txBody>
      </p:sp>
      <p:sp>
        <p:nvSpPr>
          <p:cNvPr id="16" name="Text 13"/>
          <p:cNvSpPr/>
          <p:nvPr/>
        </p:nvSpPr>
        <p:spPr>
          <a:xfrm>
            <a:off x="2221706" y="5982414"/>
            <a:ext cx="2623661" cy="328017"/>
          </a:xfrm>
          <a:prstGeom prst="rect">
            <a:avLst/>
          </a:prstGeom>
          <a:noFill/>
          <a:ln/>
        </p:spPr>
        <p:txBody>
          <a:bodyPr wrap="none" rtlCol="0" anchor="t"/>
          <a:lstStyle/>
          <a:p>
            <a:pPr indent="0" marL="0">
              <a:lnSpc>
                <a:spcPts val="2582"/>
              </a:lnSpc>
              <a:buNone/>
            </a:pPr>
            <a:r>
              <a:rPr lang="en-US" sz="2066" b="1" dirty="0">
                <a:solidFill>
                  <a:srgbClr val="F4CAB8"/>
                </a:solidFill>
                <a:latin typeface="Brygada 1918" pitchFamily="34" charset="0"/>
                <a:ea typeface="Brygada 1918" pitchFamily="34" charset="-122"/>
                <a:cs typeface="Brygada 1918" pitchFamily="34" charset="-120"/>
              </a:rPr>
              <a:t>Commercialization</a:t>
            </a:r>
            <a:endParaRPr lang="en-US" sz="2066" dirty="0"/>
          </a:p>
        </p:txBody>
      </p:sp>
      <p:sp>
        <p:nvSpPr>
          <p:cNvPr id="17" name="Text 14"/>
          <p:cNvSpPr/>
          <p:nvPr/>
        </p:nvSpPr>
        <p:spPr>
          <a:xfrm>
            <a:off x="2221706" y="6428423"/>
            <a:ext cx="4995148" cy="944404"/>
          </a:xfrm>
          <a:prstGeom prst="rect">
            <a:avLst/>
          </a:prstGeom>
          <a:noFill/>
          <a:ln/>
        </p:spPr>
        <p:txBody>
          <a:bodyPr wrap="square" rtlCol="0" anchor="t"/>
          <a:lstStyle/>
          <a:p>
            <a:pPr indent="0" marL="0">
              <a:lnSpc>
                <a:spcPts val="2479"/>
              </a:lnSpc>
              <a:buNone/>
            </a:pPr>
            <a:r>
              <a:rPr lang="en-US" sz="1549" dirty="0">
                <a:solidFill>
                  <a:srgbClr val="F4CAB8"/>
                </a:solidFill>
                <a:latin typeface="Montserrat" pitchFamily="34" charset="0"/>
                <a:ea typeface="Montserrat" pitchFamily="34" charset="-122"/>
                <a:cs typeface="Montserrat" pitchFamily="34" charset="-120"/>
              </a:rPr>
              <a:t>Closed-source LLMs can be monetized and integrated into commercial products and services.</a:t>
            </a:r>
            <a:endParaRPr lang="en-US" sz="1549" dirty="0"/>
          </a:p>
        </p:txBody>
      </p:sp>
      <p:sp>
        <p:nvSpPr>
          <p:cNvPr id="18" name="Shape 15"/>
          <p:cNvSpPr/>
          <p:nvPr/>
        </p:nvSpPr>
        <p:spPr>
          <a:xfrm>
            <a:off x="7413546" y="5982414"/>
            <a:ext cx="442674" cy="442674"/>
          </a:xfrm>
          <a:prstGeom prst="roundRect">
            <a:avLst>
              <a:gd name="adj" fmla="val 8002"/>
            </a:avLst>
          </a:prstGeom>
          <a:solidFill>
            <a:srgbClr val="4D1529"/>
          </a:solidFill>
          <a:ln/>
        </p:spPr>
      </p:sp>
      <p:sp>
        <p:nvSpPr>
          <p:cNvPr id="19" name="Text 16"/>
          <p:cNvSpPr/>
          <p:nvPr/>
        </p:nvSpPr>
        <p:spPr>
          <a:xfrm>
            <a:off x="7535704" y="6046351"/>
            <a:ext cx="198358" cy="314801"/>
          </a:xfrm>
          <a:prstGeom prst="rect">
            <a:avLst/>
          </a:prstGeom>
          <a:noFill/>
          <a:ln/>
        </p:spPr>
        <p:txBody>
          <a:bodyPr wrap="none" rtlCol="0" anchor="t"/>
          <a:lstStyle/>
          <a:p>
            <a:pPr algn="ctr" indent="0" marL="0">
              <a:lnSpc>
                <a:spcPts val="2479"/>
              </a:lnSpc>
              <a:buNone/>
            </a:pPr>
            <a:r>
              <a:rPr lang="en-US" sz="2479" b="1" dirty="0">
                <a:solidFill>
                  <a:srgbClr val="F4CAB8"/>
                </a:solidFill>
                <a:latin typeface="Brygada 1918" pitchFamily="34" charset="0"/>
                <a:ea typeface="Brygada 1918" pitchFamily="34" charset="-122"/>
                <a:cs typeface="Brygada 1918" pitchFamily="34" charset="-120"/>
              </a:rPr>
              <a:t>4</a:t>
            </a:r>
            <a:endParaRPr lang="en-US" sz="2479" dirty="0"/>
          </a:p>
        </p:txBody>
      </p:sp>
      <p:sp>
        <p:nvSpPr>
          <p:cNvPr id="20" name="Text 17"/>
          <p:cNvSpPr/>
          <p:nvPr/>
        </p:nvSpPr>
        <p:spPr>
          <a:xfrm>
            <a:off x="8052911" y="5982414"/>
            <a:ext cx="2623661" cy="328017"/>
          </a:xfrm>
          <a:prstGeom prst="rect">
            <a:avLst/>
          </a:prstGeom>
          <a:noFill/>
          <a:ln/>
        </p:spPr>
        <p:txBody>
          <a:bodyPr wrap="none" rtlCol="0" anchor="t"/>
          <a:lstStyle/>
          <a:p>
            <a:pPr indent="0" marL="0">
              <a:lnSpc>
                <a:spcPts val="2582"/>
              </a:lnSpc>
              <a:buNone/>
            </a:pPr>
            <a:r>
              <a:rPr lang="en-US" sz="2066" b="1" dirty="0">
                <a:solidFill>
                  <a:srgbClr val="F4CAB8"/>
                </a:solidFill>
                <a:latin typeface="Brygada 1918" pitchFamily="34" charset="0"/>
                <a:ea typeface="Brygada 1918" pitchFamily="34" charset="-122"/>
                <a:cs typeface="Brygada 1918" pitchFamily="34" charset="-120"/>
              </a:rPr>
              <a:t>Scalability</a:t>
            </a:r>
            <a:endParaRPr lang="en-US" sz="2066" dirty="0"/>
          </a:p>
        </p:txBody>
      </p:sp>
      <p:sp>
        <p:nvSpPr>
          <p:cNvPr id="21" name="Text 18"/>
          <p:cNvSpPr/>
          <p:nvPr/>
        </p:nvSpPr>
        <p:spPr>
          <a:xfrm>
            <a:off x="8052911" y="6428423"/>
            <a:ext cx="4995148" cy="1259205"/>
          </a:xfrm>
          <a:prstGeom prst="rect">
            <a:avLst/>
          </a:prstGeom>
          <a:noFill/>
          <a:ln/>
        </p:spPr>
        <p:txBody>
          <a:bodyPr wrap="square" rtlCol="0" anchor="t"/>
          <a:lstStyle/>
          <a:p>
            <a:pPr indent="0" marL="0">
              <a:lnSpc>
                <a:spcPts val="2479"/>
              </a:lnSpc>
              <a:buNone/>
            </a:pPr>
            <a:r>
              <a:rPr lang="en-US" sz="1549" dirty="0">
                <a:solidFill>
                  <a:srgbClr val="F4CAB8"/>
                </a:solidFill>
                <a:latin typeface="Montserrat" pitchFamily="34" charset="0"/>
                <a:ea typeface="Montserrat" pitchFamily="34" charset="-122"/>
                <a:cs typeface="Montserrat" pitchFamily="34" charset="-120"/>
              </a:rPr>
              <a:t>Closed-source LLMs are often developed and maintained by large companies with significant resources, allowing for greater scalability and deployment.</a:t>
            </a:r>
            <a:endParaRPr lang="en-US" sz="1549"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50437" y="1937980"/>
            <a:ext cx="7277576" cy="822960"/>
          </a:xfrm>
          <a:prstGeom prst="rect">
            <a:avLst/>
          </a:prstGeom>
          <a:noFill/>
          <a:ln/>
        </p:spPr>
        <p:txBody>
          <a:bodyPr wrap="none" rtlCol="0" anchor="t"/>
          <a:lstStyle/>
          <a:p>
            <a:pPr indent="0" marL="0">
              <a:lnSpc>
                <a:spcPts val="6480"/>
              </a:lnSpc>
              <a:buNone/>
            </a:pPr>
            <a:r>
              <a:rPr lang="en-US" sz="5184" b="1" dirty="0">
                <a:solidFill>
                  <a:srgbClr val="FFB393"/>
                </a:solidFill>
                <a:latin typeface="Brygada 1918" pitchFamily="34" charset="0"/>
                <a:ea typeface="Brygada 1918" pitchFamily="34" charset="-122"/>
                <a:cs typeface="Brygada 1918" pitchFamily="34" charset="-120"/>
              </a:rPr>
              <a:t>Hallucinations in LLMs</a:t>
            </a:r>
            <a:endParaRPr lang="en-US" sz="5184" dirty="0"/>
          </a:p>
        </p:txBody>
      </p:sp>
      <p:sp>
        <p:nvSpPr>
          <p:cNvPr id="6" name="Text 3"/>
          <p:cNvSpPr/>
          <p:nvPr/>
        </p:nvSpPr>
        <p:spPr>
          <a:xfrm>
            <a:off x="6350437" y="3131225"/>
            <a:ext cx="7415927" cy="3160395"/>
          </a:xfrm>
          <a:prstGeom prst="rect">
            <a:avLst/>
          </a:prstGeom>
          <a:noFill/>
          <a:ln/>
        </p:spPr>
        <p:txBody>
          <a:bodyPr wrap="square" rtlCol="0" anchor="t"/>
          <a:lstStyle/>
          <a:p>
            <a:pPr indent="0" marL="0">
              <a:lnSpc>
                <a:spcPts val="3110"/>
              </a:lnSpc>
              <a:buNone/>
            </a:pPr>
            <a:r>
              <a:rPr lang="en-US" sz="1944" dirty="0">
                <a:solidFill>
                  <a:srgbClr val="F4CAB8"/>
                </a:solidFill>
                <a:latin typeface="Montserrat" pitchFamily="34" charset="0"/>
                <a:ea typeface="Montserrat" pitchFamily="34" charset="-122"/>
                <a:cs typeface="Montserrat" pitchFamily="34" charset="-120"/>
              </a:rPr>
              <a:t>LLMs can sometimes generate text that is factually incorrect or misleading. This is known as a hallucination. While LLMs can produce impressive and seemingly intelligent responses, they are not perfect. These hallucinations can occur when the model is asked to provide information beyond its training data or when it makes an incorrect association between words and phrases.</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091238" y="857726"/>
            <a:ext cx="5444490" cy="576024"/>
          </a:xfrm>
          <a:prstGeom prst="rect">
            <a:avLst/>
          </a:prstGeom>
          <a:noFill/>
          <a:ln/>
        </p:spPr>
        <p:txBody>
          <a:bodyPr wrap="none" rtlCol="0" anchor="t"/>
          <a:lstStyle/>
          <a:p>
            <a:pPr indent="0" marL="0">
              <a:lnSpc>
                <a:spcPts val="4536"/>
              </a:lnSpc>
              <a:buNone/>
            </a:pPr>
            <a:r>
              <a:rPr lang="en-US" sz="3629" b="1" dirty="0">
                <a:solidFill>
                  <a:srgbClr val="FFB393"/>
                </a:solidFill>
                <a:latin typeface="Brygada 1918" pitchFamily="34" charset="0"/>
                <a:ea typeface="Brygada 1918" pitchFamily="34" charset="-122"/>
                <a:cs typeface="Brygada 1918" pitchFamily="34" charset="-120"/>
              </a:rPr>
              <a:t>Causes of Hallucinations</a:t>
            </a:r>
            <a:endParaRPr lang="en-US" sz="3629" dirty="0"/>
          </a:p>
        </p:txBody>
      </p:sp>
      <p:sp>
        <p:nvSpPr>
          <p:cNvPr id="6" name="Shape 3"/>
          <p:cNvSpPr/>
          <p:nvPr/>
        </p:nvSpPr>
        <p:spPr>
          <a:xfrm>
            <a:off x="6091238" y="1692950"/>
            <a:ext cx="7934325" cy="1290161"/>
          </a:xfrm>
          <a:prstGeom prst="roundRect">
            <a:avLst>
              <a:gd name="adj" fmla="val 2411"/>
            </a:avLst>
          </a:prstGeom>
          <a:solidFill>
            <a:srgbClr val="4D1529"/>
          </a:solidFill>
          <a:ln/>
        </p:spPr>
      </p:sp>
      <p:sp>
        <p:nvSpPr>
          <p:cNvPr id="7" name="Text 4"/>
          <p:cNvSpPr/>
          <p:nvPr/>
        </p:nvSpPr>
        <p:spPr>
          <a:xfrm>
            <a:off x="6263997" y="1865709"/>
            <a:ext cx="2304217" cy="287893"/>
          </a:xfrm>
          <a:prstGeom prst="rect">
            <a:avLst/>
          </a:prstGeom>
          <a:noFill/>
          <a:ln/>
        </p:spPr>
        <p:txBody>
          <a:bodyPr wrap="none" rtlCol="0" anchor="t"/>
          <a:lstStyle/>
          <a:p>
            <a:pPr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Data Bias</a:t>
            </a:r>
            <a:endParaRPr lang="en-US" sz="1814" dirty="0"/>
          </a:p>
        </p:txBody>
      </p:sp>
      <p:sp>
        <p:nvSpPr>
          <p:cNvPr id="8" name="Text 5"/>
          <p:cNvSpPr/>
          <p:nvPr/>
        </p:nvSpPr>
        <p:spPr>
          <a:xfrm>
            <a:off x="6263997" y="2257187"/>
            <a:ext cx="7588806" cy="553164"/>
          </a:xfrm>
          <a:prstGeom prst="rect">
            <a:avLst/>
          </a:prstGeom>
          <a:noFill/>
          <a:ln/>
        </p:spPr>
        <p:txBody>
          <a:bodyPr wrap="square" rtlCol="0" anchor="t"/>
          <a:lstStyle/>
          <a:p>
            <a:pPr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The data used to train LLMs can contain biases, which can lead to the model generating biased or inaccurate responses.</a:t>
            </a:r>
            <a:endParaRPr lang="en-US" sz="1361" dirty="0"/>
          </a:p>
        </p:txBody>
      </p:sp>
      <p:sp>
        <p:nvSpPr>
          <p:cNvPr id="9" name="Shape 6"/>
          <p:cNvSpPr/>
          <p:nvPr/>
        </p:nvSpPr>
        <p:spPr>
          <a:xfrm>
            <a:off x="6091238" y="3155871"/>
            <a:ext cx="7934325" cy="1290161"/>
          </a:xfrm>
          <a:prstGeom prst="roundRect">
            <a:avLst>
              <a:gd name="adj" fmla="val 2411"/>
            </a:avLst>
          </a:prstGeom>
          <a:solidFill>
            <a:srgbClr val="4D1529"/>
          </a:solidFill>
          <a:ln/>
        </p:spPr>
      </p:sp>
      <p:sp>
        <p:nvSpPr>
          <p:cNvPr id="10" name="Text 7"/>
          <p:cNvSpPr/>
          <p:nvPr/>
        </p:nvSpPr>
        <p:spPr>
          <a:xfrm>
            <a:off x="6263997" y="3328630"/>
            <a:ext cx="2304217" cy="287893"/>
          </a:xfrm>
          <a:prstGeom prst="rect">
            <a:avLst/>
          </a:prstGeom>
          <a:noFill/>
          <a:ln/>
        </p:spPr>
        <p:txBody>
          <a:bodyPr wrap="none" rtlCol="0" anchor="t"/>
          <a:lstStyle/>
          <a:p>
            <a:pPr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Limited Context</a:t>
            </a:r>
            <a:endParaRPr lang="en-US" sz="1814" dirty="0"/>
          </a:p>
        </p:txBody>
      </p:sp>
      <p:sp>
        <p:nvSpPr>
          <p:cNvPr id="11" name="Text 8"/>
          <p:cNvSpPr/>
          <p:nvPr/>
        </p:nvSpPr>
        <p:spPr>
          <a:xfrm>
            <a:off x="6263997" y="3720108"/>
            <a:ext cx="7588806" cy="553164"/>
          </a:xfrm>
          <a:prstGeom prst="rect">
            <a:avLst/>
          </a:prstGeom>
          <a:noFill/>
          <a:ln/>
        </p:spPr>
        <p:txBody>
          <a:bodyPr wrap="square" rtlCol="0" anchor="t"/>
          <a:lstStyle/>
          <a:p>
            <a:pPr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LLMs may not have enough context to provide accurate information, leading to incorrect assumptions and hallucinations.</a:t>
            </a:r>
            <a:endParaRPr lang="en-US" sz="1361" dirty="0"/>
          </a:p>
        </p:txBody>
      </p:sp>
      <p:sp>
        <p:nvSpPr>
          <p:cNvPr id="12" name="Shape 9"/>
          <p:cNvSpPr/>
          <p:nvPr/>
        </p:nvSpPr>
        <p:spPr>
          <a:xfrm>
            <a:off x="6091238" y="4618792"/>
            <a:ext cx="7934325" cy="1290161"/>
          </a:xfrm>
          <a:prstGeom prst="roundRect">
            <a:avLst>
              <a:gd name="adj" fmla="val 2411"/>
            </a:avLst>
          </a:prstGeom>
          <a:solidFill>
            <a:srgbClr val="4D1529"/>
          </a:solidFill>
          <a:ln/>
        </p:spPr>
      </p:sp>
      <p:sp>
        <p:nvSpPr>
          <p:cNvPr id="13" name="Text 10"/>
          <p:cNvSpPr/>
          <p:nvPr/>
        </p:nvSpPr>
        <p:spPr>
          <a:xfrm>
            <a:off x="6263997" y="4791551"/>
            <a:ext cx="2304217" cy="287893"/>
          </a:xfrm>
          <a:prstGeom prst="rect">
            <a:avLst/>
          </a:prstGeom>
          <a:noFill/>
          <a:ln/>
        </p:spPr>
        <p:txBody>
          <a:bodyPr wrap="none" rtlCol="0" anchor="t"/>
          <a:lstStyle/>
          <a:p>
            <a:pPr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Overfitting</a:t>
            </a:r>
            <a:endParaRPr lang="en-US" sz="1814" dirty="0"/>
          </a:p>
        </p:txBody>
      </p:sp>
      <p:sp>
        <p:nvSpPr>
          <p:cNvPr id="14" name="Text 11"/>
          <p:cNvSpPr/>
          <p:nvPr/>
        </p:nvSpPr>
        <p:spPr>
          <a:xfrm>
            <a:off x="6263997" y="5183029"/>
            <a:ext cx="7588806" cy="553164"/>
          </a:xfrm>
          <a:prstGeom prst="rect">
            <a:avLst/>
          </a:prstGeom>
          <a:noFill/>
          <a:ln/>
        </p:spPr>
        <p:txBody>
          <a:bodyPr wrap="square" rtlCol="0" anchor="t"/>
          <a:lstStyle/>
          <a:p>
            <a:pPr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When an LLM is overfitted to the training data, it may struggle to generalize to new information, leading to hallucinations.</a:t>
            </a:r>
            <a:endParaRPr lang="en-US" sz="1361" dirty="0"/>
          </a:p>
        </p:txBody>
      </p:sp>
      <p:sp>
        <p:nvSpPr>
          <p:cNvPr id="15" name="Shape 12"/>
          <p:cNvSpPr/>
          <p:nvPr/>
        </p:nvSpPr>
        <p:spPr>
          <a:xfrm>
            <a:off x="6091238" y="6081713"/>
            <a:ext cx="7934325" cy="1290161"/>
          </a:xfrm>
          <a:prstGeom prst="roundRect">
            <a:avLst>
              <a:gd name="adj" fmla="val 2411"/>
            </a:avLst>
          </a:prstGeom>
          <a:solidFill>
            <a:srgbClr val="4D1529"/>
          </a:solidFill>
          <a:ln/>
        </p:spPr>
      </p:sp>
      <p:sp>
        <p:nvSpPr>
          <p:cNvPr id="16" name="Text 13"/>
          <p:cNvSpPr/>
          <p:nvPr/>
        </p:nvSpPr>
        <p:spPr>
          <a:xfrm>
            <a:off x="6263997" y="6254472"/>
            <a:ext cx="2551390" cy="287893"/>
          </a:xfrm>
          <a:prstGeom prst="rect">
            <a:avLst/>
          </a:prstGeom>
          <a:noFill/>
          <a:ln/>
        </p:spPr>
        <p:txBody>
          <a:bodyPr wrap="none" rtlCol="0" anchor="t"/>
          <a:lstStyle/>
          <a:p>
            <a:pPr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Lack of Common Sense</a:t>
            </a:r>
            <a:endParaRPr lang="en-US" sz="1814" dirty="0"/>
          </a:p>
        </p:txBody>
      </p:sp>
      <p:sp>
        <p:nvSpPr>
          <p:cNvPr id="17" name="Text 14"/>
          <p:cNvSpPr/>
          <p:nvPr/>
        </p:nvSpPr>
        <p:spPr>
          <a:xfrm>
            <a:off x="6263997" y="6645950"/>
            <a:ext cx="7588806" cy="553164"/>
          </a:xfrm>
          <a:prstGeom prst="rect">
            <a:avLst/>
          </a:prstGeom>
          <a:noFill/>
          <a:ln/>
        </p:spPr>
        <p:txBody>
          <a:bodyPr wrap="square" rtlCol="0" anchor="t"/>
          <a:lstStyle/>
          <a:p>
            <a:pPr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LLMs lack common sense reasoning, which can lead to them generating responses that are illogical or nonsensical.</a:t>
            </a:r>
            <a:endParaRPr lang="en-US" sz="1361"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091238" y="707946"/>
            <a:ext cx="7934325" cy="1152049"/>
          </a:xfrm>
          <a:prstGeom prst="rect">
            <a:avLst/>
          </a:prstGeom>
          <a:noFill/>
          <a:ln/>
        </p:spPr>
        <p:txBody>
          <a:bodyPr wrap="square" rtlCol="0" anchor="t"/>
          <a:lstStyle/>
          <a:p>
            <a:pPr indent="0" marL="0">
              <a:lnSpc>
                <a:spcPts val="4536"/>
              </a:lnSpc>
              <a:buNone/>
            </a:pPr>
            <a:r>
              <a:rPr lang="en-US" sz="3629" b="1" dirty="0">
                <a:solidFill>
                  <a:srgbClr val="FFB393"/>
                </a:solidFill>
                <a:latin typeface="Brygada 1918" pitchFamily="34" charset="0"/>
                <a:ea typeface="Brygada 1918" pitchFamily="34" charset="-122"/>
                <a:cs typeface="Brygada 1918" pitchFamily="34" charset="-120"/>
              </a:rPr>
              <a:t>Detecting and Mitigating Hallucinations</a:t>
            </a:r>
            <a:endParaRPr lang="en-US" sz="3629" dirty="0"/>
          </a:p>
        </p:txBody>
      </p:sp>
      <p:sp>
        <p:nvSpPr>
          <p:cNvPr id="6" name="Shape 3"/>
          <p:cNvSpPr/>
          <p:nvPr/>
        </p:nvSpPr>
        <p:spPr>
          <a:xfrm>
            <a:off x="6156067" y="2313503"/>
            <a:ext cx="388739" cy="388739"/>
          </a:xfrm>
          <a:prstGeom prst="roundRect">
            <a:avLst>
              <a:gd name="adj" fmla="val 8002"/>
            </a:avLst>
          </a:prstGeom>
          <a:solidFill>
            <a:srgbClr val="4D1529"/>
          </a:solidFill>
          <a:ln/>
        </p:spPr>
      </p:sp>
      <p:sp>
        <p:nvSpPr>
          <p:cNvPr id="7" name="Text 4"/>
          <p:cNvSpPr/>
          <p:nvPr/>
        </p:nvSpPr>
        <p:spPr>
          <a:xfrm>
            <a:off x="6281321" y="2369582"/>
            <a:ext cx="138232" cy="276463"/>
          </a:xfrm>
          <a:prstGeom prst="rect">
            <a:avLst/>
          </a:prstGeom>
          <a:noFill/>
          <a:ln/>
        </p:spPr>
        <p:txBody>
          <a:bodyPr wrap="none" rtlCol="0" anchor="t"/>
          <a:lstStyle/>
          <a:p>
            <a:pPr algn="ctr" indent="0" marL="0">
              <a:lnSpc>
                <a:spcPts val="2177"/>
              </a:lnSpc>
              <a:buNone/>
            </a:pPr>
            <a:r>
              <a:rPr lang="en-US" sz="2177" b="1" dirty="0">
                <a:solidFill>
                  <a:srgbClr val="F4CAB8"/>
                </a:solidFill>
                <a:latin typeface="Brygada 1918" pitchFamily="34" charset="0"/>
                <a:ea typeface="Brygada 1918" pitchFamily="34" charset="-122"/>
                <a:cs typeface="Brygada 1918" pitchFamily="34" charset="-120"/>
              </a:rPr>
              <a:t>1</a:t>
            </a:r>
            <a:endParaRPr lang="en-US" sz="2177" dirty="0"/>
          </a:p>
        </p:txBody>
      </p:sp>
      <p:sp>
        <p:nvSpPr>
          <p:cNvPr id="8" name="Text 5"/>
          <p:cNvSpPr/>
          <p:nvPr/>
        </p:nvSpPr>
        <p:spPr>
          <a:xfrm>
            <a:off x="7300913" y="2291953"/>
            <a:ext cx="2304217" cy="287893"/>
          </a:xfrm>
          <a:prstGeom prst="rect">
            <a:avLst/>
          </a:prstGeom>
          <a:noFill/>
          <a:ln/>
        </p:spPr>
        <p:txBody>
          <a:bodyPr wrap="none" rtlCol="0" anchor="t"/>
          <a:lstStyle/>
          <a:p>
            <a:pPr algn="l"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Fact-checking</a:t>
            </a:r>
            <a:endParaRPr lang="en-US" sz="1814" dirty="0"/>
          </a:p>
        </p:txBody>
      </p:sp>
      <p:sp>
        <p:nvSpPr>
          <p:cNvPr id="9" name="Text 6"/>
          <p:cNvSpPr/>
          <p:nvPr/>
        </p:nvSpPr>
        <p:spPr>
          <a:xfrm>
            <a:off x="7300913" y="2683431"/>
            <a:ext cx="6724650" cy="276582"/>
          </a:xfrm>
          <a:prstGeom prst="rect">
            <a:avLst/>
          </a:prstGeom>
          <a:noFill/>
          <a:ln/>
        </p:spPr>
        <p:txBody>
          <a:bodyPr wrap="none" rtlCol="0" anchor="t"/>
          <a:lstStyle/>
          <a:p>
            <a:pPr algn="l"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Always verify the information provided by an LLM with reputable sources.</a:t>
            </a:r>
            <a:endParaRPr lang="en-US" sz="1361" dirty="0"/>
          </a:p>
        </p:txBody>
      </p:sp>
      <p:sp>
        <p:nvSpPr>
          <p:cNvPr id="10" name="Shape 7"/>
          <p:cNvSpPr/>
          <p:nvPr/>
        </p:nvSpPr>
        <p:spPr>
          <a:xfrm>
            <a:off x="6156067" y="3499842"/>
            <a:ext cx="388739" cy="388739"/>
          </a:xfrm>
          <a:prstGeom prst="roundRect">
            <a:avLst>
              <a:gd name="adj" fmla="val 8002"/>
            </a:avLst>
          </a:prstGeom>
          <a:solidFill>
            <a:srgbClr val="4D1529"/>
          </a:solidFill>
          <a:ln/>
        </p:spPr>
      </p:sp>
      <p:sp>
        <p:nvSpPr>
          <p:cNvPr id="11" name="Text 8"/>
          <p:cNvSpPr/>
          <p:nvPr/>
        </p:nvSpPr>
        <p:spPr>
          <a:xfrm>
            <a:off x="6271677" y="3555921"/>
            <a:ext cx="157520" cy="276463"/>
          </a:xfrm>
          <a:prstGeom prst="rect">
            <a:avLst/>
          </a:prstGeom>
          <a:noFill/>
          <a:ln/>
        </p:spPr>
        <p:txBody>
          <a:bodyPr wrap="none" rtlCol="0" anchor="t"/>
          <a:lstStyle/>
          <a:p>
            <a:pPr algn="ctr" indent="0" marL="0">
              <a:lnSpc>
                <a:spcPts val="2177"/>
              </a:lnSpc>
              <a:buNone/>
            </a:pPr>
            <a:r>
              <a:rPr lang="en-US" sz="2177" b="1" dirty="0">
                <a:solidFill>
                  <a:srgbClr val="F4CAB8"/>
                </a:solidFill>
                <a:latin typeface="Brygada 1918" pitchFamily="34" charset="0"/>
                <a:ea typeface="Brygada 1918" pitchFamily="34" charset="-122"/>
                <a:cs typeface="Brygada 1918" pitchFamily="34" charset="-120"/>
              </a:rPr>
              <a:t>2</a:t>
            </a:r>
            <a:endParaRPr lang="en-US" sz="2177" dirty="0"/>
          </a:p>
        </p:txBody>
      </p:sp>
      <p:sp>
        <p:nvSpPr>
          <p:cNvPr id="12" name="Text 9"/>
          <p:cNvSpPr/>
          <p:nvPr/>
        </p:nvSpPr>
        <p:spPr>
          <a:xfrm>
            <a:off x="7300913" y="3478292"/>
            <a:ext cx="2304217" cy="287893"/>
          </a:xfrm>
          <a:prstGeom prst="rect">
            <a:avLst/>
          </a:prstGeom>
          <a:noFill/>
          <a:ln/>
        </p:spPr>
        <p:txBody>
          <a:bodyPr wrap="none" rtlCol="0" anchor="t"/>
          <a:lstStyle/>
          <a:p>
            <a:pPr algn="l"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Contextual Clues</a:t>
            </a:r>
            <a:endParaRPr lang="en-US" sz="1814" dirty="0"/>
          </a:p>
        </p:txBody>
      </p:sp>
      <p:sp>
        <p:nvSpPr>
          <p:cNvPr id="13" name="Text 10"/>
          <p:cNvSpPr/>
          <p:nvPr/>
        </p:nvSpPr>
        <p:spPr>
          <a:xfrm>
            <a:off x="7300913" y="3869769"/>
            <a:ext cx="6724650" cy="553164"/>
          </a:xfrm>
          <a:prstGeom prst="rect">
            <a:avLst/>
          </a:prstGeom>
          <a:noFill/>
          <a:ln/>
        </p:spPr>
        <p:txBody>
          <a:bodyPr wrap="square" rtlCol="0" anchor="t"/>
          <a:lstStyle/>
          <a:p>
            <a:pPr algn="l"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Pay attention to contextual clues that may indicate a hallucination, such as inconsistent information or illogical statements.</a:t>
            </a:r>
            <a:endParaRPr lang="en-US" sz="1361" dirty="0"/>
          </a:p>
        </p:txBody>
      </p:sp>
      <p:sp>
        <p:nvSpPr>
          <p:cNvPr id="14" name="Shape 11"/>
          <p:cNvSpPr/>
          <p:nvPr/>
        </p:nvSpPr>
        <p:spPr>
          <a:xfrm>
            <a:off x="6156067" y="4962763"/>
            <a:ext cx="388739" cy="388739"/>
          </a:xfrm>
          <a:prstGeom prst="roundRect">
            <a:avLst>
              <a:gd name="adj" fmla="val 8002"/>
            </a:avLst>
          </a:prstGeom>
          <a:solidFill>
            <a:srgbClr val="4D1529"/>
          </a:solidFill>
          <a:ln/>
        </p:spPr>
      </p:sp>
      <p:sp>
        <p:nvSpPr>
          <p:cNvPr id="15" name="Text 12"/>
          <p:cNvSpPr/>
          <p:nvPr/>
        </p:nvSpPr>
        <p:spPr>
          <a:xfrm>
            <a:off x="6266081" y="5018842"/>
            <a:ext cx="168593" cy="276463"/>
          </a:xfrm>
          <a:prstGeom prst="rect">
            <a:avLst/>
          </a:prstGeom>
          <a:noFill/>
          <a:ln/>
        </p:spPr>
        <p:txBody>
          <a:bodyPr wrap="none" rtlCol="0" anchor="t"/>
          <a:lstStyle/>
          <a:p>
            <a:pPr algn="ctr" indent="0" marL="0">
              <a:lnSpc>
                <a:spcPts val="2177"/>
              </a:lnSpc>
              <a:buNone/>
            </a:pPr>
            <a:r>
              <a:rPr lang="en-US" sz="2177" b="1" dirty="0">
                <a:solidFill>
                  <a:srgbClr val="F4CAB8"/>
                </a:solidFill>
                <a:latin typeface="Brygada 1918" pitchFamily="34" charset="0"/>
                <a:ea typeface="Brygada 1918" pitchFamily="34" charset="-122"/>
                <a:cs typeface="Brygada 1918" pitchFamily="34" charset="-120"/>
              </a:rPr>
              <a:t>3</a:t>
            </a:r>
            <a:endParaRPr lang="en-US" sz="2177" dirty="0"/>
          </a:p>
        </p:txBody>
      </p:sp>
      <p:sp>
        <p:nvSpPr>
          <p:cNvPr id="16" name="Text 13"/>
          <p:cNvSpPr/>
          <p:nvPr/>
        </p:nvSpPr>
        <p:spPr>
          <a:xfrm>
            <a:off x="7300913" y="4941213"/>
            <a:ext cx="2304217" cy="287893"/>
          </a:xfrm>
          <a:prstGeom prst="rect">
            <a:avLst/>
          </a:prstGeom>
          <a:noFill/>
          <a:ln/>
        </p:spPr>
        <p:txBody>
          <a:bodyPr wrap="none" rtlCol="0" anchor="t"/>
          <a:lstStyle/>
          <a:p>
            <a:pPr algn="l"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Model Limitations</a:t>
            </a:r>
            <a:endParaRPr lang="en-US" sz="1814" dirty="0"/>
          </a:p>
        </p:txBody>
      </p:sp>
      <p:sp>
        <p:nvSpPr>
          <p:cNvPr id="17" name="Text 14"/>
          <p:cNvSpPr/>
          <p:nvPr/>
        </p:nvSpPr>
        <p:spPr>
          <a:xfrm>
            <a:off x="7300913" y="5332690"/>
            <a:ext cx="6724650" cy="553164"/>
          </a:xfrm>
          <a:prstGeom prst="rect">
            <a:avLst/>
          </a:prstGeom>
          <a:noFill/>
          <a:ln/>
        </p:spPr>
        <p:txBody>
          <a:bodyPr wrap="square" rtlCol="0" anchor="t"/>
          <a:lstStyle/>
          <a:p>
            <a:pPr algn="l"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Be aware of the limitations of LLMs and avoid asking them to perform tasks beyond their capabilities.</a:t>
            </a:r>
            <a:endParaRPr lang="en-US" sz="1361" dirty="0"/>
          </a:p>
        </p:txBody>
      </p:sp>
      <p:sp>
        <p:nvSpPr>
          <p:cNvPr id="18" name="Shape 15"/>
          <p:cNvSpPr/>
          <p:nvPr/>
        </p:nvSpPr>
        <p:spPr>
          <a:xfrm>
            <a:off x="6156067" y="6425684"/>
            <a:ext cx="388739" cy="388739"/>
          </a:xfrm>
          <a:prstGeom prst="roundRect">
            <a:avLst>
              <a:gd name="adj" fmla="val 8002"/>
            </a:avLst>
          </a:prstGeom>
          <a:solidFill>
            <a:srgbClr val="4D1529"/>
          </a:solidFill>
          <a:ln/>
        </p:spPr>
      </p:sp>
      <p:sp>
        <p:nvSpPr>
          <p:cNvPr id="19" name="Text 16"/>
          <p:cNvSpPr/>
          <p:nvPr/>
        </p:nvSpPr>
        <p:spPr>
          <a:xfrm>
            <a:off x="6263342" y="6481763"/>
            <a:ext cx="174188" cy="276463"/>
          </a:xfrm>
          <a:prstGeom prst="rect">
            <a:avLst/>
          </a:prstGeom>
          <a:noFill/>
          <a:ln/>
        </p:spPr>
        <p:txBody>
          <a:bodyPr wrap="none" rtlCol="0" anchor="t"/>
          <a:lstStyle/>
          <a:p>
            <a:pPr algn="ctr" indent="0" marL="0">
              <a:lnSpc>
                <a:spcPts val="2177"/>
              </a:lnSpc>
              <a:buNone/>
            </a:pPr>
            <a:r>
              <a:rPr lang="en-US" sz="2177" b="1" dirty="0">
                <a:solidFill>
                  <a:srgbClr val="F4CAB8"/>
                </a:solidFill>
                <a:latin typeface="Brygada 1918" pitchFamily="34" charset="0"/>
                <a:ea typeface="Brygada 1918" pitchFamily="34" charset="-122"/>
                <a:cs typeface="Brygada 1918" pitchFamily="34" charset="-120"/>
              </a:rPr>
              <a:t>4</a:t>
            </a:r>
            <a:endParaRPr lang="en-US" sz="2177" dirty="0"/>
          </a:p>
        </p:txBody>
      </p:sp>
      <p:sp>
        <p:nvSpPr>
          <p:cNvPr id="20" name="Text 17"/>
          <p:cNvSpPr/>
          <p:nvPr/>
        </p:nvSpPr>
        <p:spPr>
          <a:xfrm>
            <a:off x="7300913" y="6404134"/>
            <a:ext cx="2304217" cy="287893"/>
          </a:xfrm>
          <a:prstGeom prst="rect">
            <a:avLst/>
          </a:prstGeom>
          <a:noFill/>
          <a:ln/>
        </p:spPr>
        <p:txBody>
          <a:bodyPr wrap="none" rtlCol="0" anchor="t"/>
          <a:lstStyle/>
          <a:p>
            <a:pPr algn="l"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Fine-tuning</a:t>
            </a:r>
            <a:endParaRPr lang="en-US" sz="1814" dirty="0"/>
          </a:p>
        </p:txBody>
      </p:sp>
      <p:sp>
        <p:nvSpPr>
          <p:cNvPr id="21" name="Text 18"/>
          <p:cNvSpPr/>
          <p:nvPr/>
        </p:nvSpPr>
        <p:spPr>
          <a:xfrm>
            <a:off x="7300913" y="6795611"/>
            <a:ext cx="6724650" cy="553164"/>
          </a:xfrm>
          <a:prstGeom prst="rect">
            <a:avLst/>
          </a:prstGeom>
          <a:noFill/>
          <a:ln/>
        </p:spPr>
        <p:txBody>
          <a:bodyPr wrap="square" rtlCol="0" anchor="t"/>
          <a:lstStyle/>
          <a:p>
            <a:pPr algn="l"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Fine-tuning an LLM on a specific dataset can help to improve its accuracy and reduce hallucinations.</a:t>
            </a:r>
            <a:endParaRPr lang="en-US" sz="1361"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604837" y="932021"/>
            <a:ext cx="6518077" cy="576024"/>
          </a:xfrm>
          <a:prstGeom prst="rect">
            <a:avLst/>
          </a:prstGeom>
          <a:noFill/>
          <a:ln/>
        </p:spPr>
        <p:txBody>
          <a:bodyPr wrap="none" rtlCol="0" anchor="t"/>
          <a:lstStyle/>
          <a:p>
            <a:pPr indent="0" marL="0">
              <a:lnSpc>
                <a:spcPts val="4536"/>
              </a:lnSpc>
              <a:buNone/>
            </a:pPr>
            <a:r>
              <a:rPr lang="en-US" sz="3629" b="1" dirty="0">
                <a:solidFill>
                  <a:srgbClr val="FFB393"/>
                </a:solidFill>
                <a:latin typeface="Brygada 1918" pitchFamily="34" charset="0"/>
                <a:ea typeface="Brygada 1918" pitchFamily="34" charset="-122"/>
                <a:cs typeface="Brygada 1918" pitchFamily="34" charset="-120"/>
              </a:rPr>
              <a:t>Best Practices for Using LLMs</a:t>
            </a:r>
            <a:endParaRPr lang="en-US" sz="3629" dirty="0"/>
          </a:p>
        </p:txBody>
      </p:sp>
      <p:pic>
        <p:nvPicPr>
          <p:cNvPr id="6" name="Image 1" descr="preencoded.png">    </p:cNvPr>
          <p:cNvPicPr>
            <a:picLocks noChangeAspect="1"/>
          </p:cNvPicPr>
          <p:nvPr/>
        </p:nvPicPr>
        <p:blipFill>
          <a:blip r:embed="rId2"/>
          <a:stretch>
            <a:fillRect/>
          </a:stretch>
        </p:blipFill>
        <p:spPr>
          <a:xfrm>
            <a:off x="604837" y="1767245"/>
            <a:ext cx="864037" cy="1382554"/>
          </a:xfrm>
          <a:prstGeom prst="rect">
            <a:avLst/>
          </a:prstGeom>
        </p:spPr>
      </p:pic>
      <p:sp>
        <p:nvSpPr>
          <p:cNvPr id="7" name="Text 3"/>
          <p:cNvSpPr/>
          <p:nvPr/>
        </p:nvSpPr>
        <p:spPr>
          <a:xfrm>
            <a:off x="1728073" y="1940004"/>
            <a:ext cx="2580561" cy="287893"/>
          </a:xfrm>
          <a:prstGeom prst="rect">
            <a:avLst/>
          </a:prstGeom>
          <a:noFill/>
          <a:ln/>
        </p:spPr>
        <p:txBody>
          <a:bodyPr wrap="none" rtlCol="0" anchor="t"/>
          <a:lstStyle/>
          <a:p>
            <a:pPr algn="l"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Define Clear Objectives</a:t>
            </a:r>
            <a:endParaRPr lang="en-US" sz="1814" dirty="0"/>
          </a:p>
        </p:txBody>
      </p:sp>
      <p:sp>
        <p:nvSpPr>
          <p:cNvPr id="8" name="Text 4"/>
          <p:cNvSpPr/>
          <p:nvPr/>
        </p:nvSpPr>
        <p:spPr>
          <a:xfrm>
            <a:off x="1728073" y="2331482"/>
            <a:ext cx="6811089" cy="553164"/>
          </a:xfrm>
          <a:prstGeom prst="rect">
            <a:avLst/>
          </a:prstGeom>
          <a:noFill/>
          <a:ln/>
        </p:spPr>
        <p:txBody>
          <a:bodyPr wrap="square" rtlCol="0" anchor="t"/>
          <a:lstStyle/>
          <a:p>
            <a:pPr algn="l"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Be specific about what you want the LLM to do and provide clear instructions.</a:t>
            </a:r>
            <a:endParaRPr lang="en-US" sz="1361" dirty="0"/>
          </a:p>
        </p:txBody>
      </p:sp>
      <p:pic>
        <p:nvPicPr>
          <p:cNvPr id="9" name="Image 2" descr="preencoded.png">    </p:cNvPr>
          <p:cNvPicPr>
            <a:picLocks noChangeAspect="1"/>
          </p:cNvPicPr>
          <p:nvPr/>
        </p:nvPicPr>
        <p:blipFill>
          <a:blip r:embed="rId3"/>
          <a:stretch>
            <a:fillRect/>
          </a:stretch>
        </p:blipFill>
        <p:spPr>
          <a:xfrm>
            <a:off x="604837" y="3149798"/>
            <a:ext cx="864037" cy="1382554"/>
          </a:xfrm>
          <a:prstGeom prst="rect">
            <a:avLst/>
          </a:prstGeom>
        </p:spPr>
      </p:pic>
      <p:sp>
        <p:nvSpPr>
          <p:cNvPr id="10" name="Text 5"/>
          <p:cNvSpPr/>
          <p:nvPr/>
        </p:nvSpPr>
        <p:spPr>
          <a:xfrm>
            <a:off x="1728073" y="3322558"/>
            <a:ext cx="2304217" cy="287893"/>
          </a:xfrm>
          <a:prstGeom prst="rect">
            <a:avLst/>
          </a:prstGeom>
          <a:noFill/>
          <a:ln/>
        </p:spPr>
        <p:txBody>
          <a:bodyPr wrap="none" rtlCol="0" anchor="t"/>
          <a:lstStyle/>
          <a:p>
            <a:pPr algn="l"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Evaluate Outputs</a:t>
            </a:r>
            <a:endParaRPr lang="en-US" sz="1814" dirty="0"/>
          </a:p>
        </p:txBody>
      </p:sp>
      <p:sp>
        <p:nvSpPr>
          <p:cNvPr id="11" name="Text 6"/>
          <p:cNvSpPr/>
          <p:nvPr/>
        </p:nvSpPr>
        <p:spPr>
          <a:xfrm>
            <a:off x="1728073" y="3714036"/>
            <a:ext cx="6811089" cy="553164"/>
          </a:xfrm>
          <a:prstGeom prst="rect">
            <a:avLst/>
          </a:prstGeom>
          <a:noFill/>
          <a:ln/>
        </p:spPr>
        <p:txBody>
          <a:bodyPr wrap="square" rtlCol="0" anchor="t"/>
          <a:lstStyle/>
          <a:p>
            <a:pPr algn="l"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Always critically evaluate the output generated by an LLM and verify its accuracy.</a:t>
            </a:r>
            <a:endParaRPr lang="en-US" sz="1361" dirty="0"/>
          </a:p>
        </p:txBody>
      </p:sp>
      <p:pic>
        <p:nvPicPr>
          <p:cNvPr id="12" name="Image 3" descr="preencoded.png">    </p:cNvPr>
          <p:cNvPicPr>
            <a:picLocks noChangeAspect="1"/>
          </p:cNvPicPr>
          <p:nvPr/>
        </p:nvPicPr>
        <p:blipFill>
          <a:blip r:embed="rId4"/>
          <a:stretch>
            <a:fillRect/>
          </a:stretch>
        </p:blipFill>
        <p:spPr>
          <a:xfrm>
            <a:off x="604837" y="4532352"/>
            <a:ext cx="864037" cy="1382554"/>
          </a:xfrm>
          <a:prstGeom prst="rect">
            <a:avLst/>
          </a:prstGeom>
        </p:spPr>
      </p:pic>
      <p:sp>
        <p:nvSpPr>
          <p:cNvPr id="13" name="Text 7"/>
          <p:cNvSpPr/>
          <p:nvPr/>
        </p:nvSpPr>
        <p:spPr>
          <a:xfrm>
            <a:off x="1728073" y="4705112"/>
            <a:ext cx="2304217" cy="287893"/>
          </a:xfrm>
          <a:prstGeom prst="rect">
            <a:avLst/>
          </a:prstGeom>
          <a:noFill/>
          <a:ln/>
        </p:spPr>
        <p:txBody>
          <a:bodyPr wrap="none" rtlCol="0" anchor="t"/>
          <a:lstStyle/>
          <a:p>
            <a:pPr algn="l"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Use with Caution</a:t>
            </a:r>
            <a:endParaRPr lang="en-US" sz="1814" dirty="0"/>
          </a:p>
        </p:txBody>
      </p:sp>
      <p:sp>
        <p:nvSpPr>
          <p:cNvPr id="14" name="Text 8"/>
          <p:cNvSpPr/>
          <p:nvPr/>
        </p:nvSpPr>
        <p:spPr>
          <a:xfrm>
            <a:off x="1728073" y="5096589"/>
            <a:ext cx="6811089" cy="553164"/>
          </a:xfrm>
          <a:prstGeom prst="rect">
            <a:avLst/>
          </a:prstGeom>
          <a:noFill/>
          <a:ln/>
        </p:spPr>
        <p:txBody>
          <a:bodyPr wrap="square" rtlCol="0" anchor="t"/>
          <a:lstStyle/>
          <a:p>
            <a:pPr algn="l"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Remember that LLMs are still under development and can make mistakes, especially in complex or sensitive tasks.</a:t>
            </a:r>
            <a:endParaRPr lang="en-US" sz="1361" dirty="0"/>
          </a:p>
        </p:txBody>
      </p:sp>
      <p:pic>
        <p:nvPicPr>
          <p:cNvPr id="15" name="Image 4" descr="preencoded.png">    </p:cNvPr>
          <p:cNvPicPr>
            <a:picLocks noChangeAspect="1"/>
          </p:cNvPicPr>
          <p:nvPr/>
        </p:nvPicPr>
        <p:blipFill>
          <a:blip r:embed="rId5"/>
          <a:stretch>
            <a:fillRect/>
          </a:stretch>
        </p:blipFill>
        <p:spPr>
          <a:xfrm>
            <a:off x="604837" y="5914906"/>
            <a:ext cx="864037" cy="1382554"/>
          </a:xfrm>
          <a:prstGeom prst="rect">
            <a:avLst/>
          </a:prstGeom>
        </p:spPr>
      </p:pic>
      <p:sp>
        <p:nvSpPr>
          <p:cNvPr id="16" name="Text 9"/>
          <p:cNvSpPr/>
          <p:nvPr/>
        </p:nvSpPr>
        <p:spPr>
          <a:xfrm>
            <a:off x="1728073" y="6087666"/>
            <a:ext cx="2304217" cy="287893"/>
          </a:xfrm>
          <a:prstGeom prst="rect">
            <a:avLst/>
          </a:prstGeom>
          <a:noFill/>
          <a:ln/>
        </p:spPr>
        <p:txBody>
          <a:bodyPr wrap="none" rtlCol="0" anchor="t"/>
          <a:lstStyle/>
          <a:p>
            <a:pPr algn="l" indent="0" marL="0">
              <a:lnSpc>
                <a:spcPts val="2268"/>
              </a:lnSpc>
              <a:buNone/>
            </a:pPr>
            <a:r>
              <a:rPr lang="en-US" sz="1814" b="1" dirty="0">
                <a:solidFill>
                  <a:srgbClr val="F4CAB8"/>
                </a:solidFill>
                <a:latin typeface="Brygada 1918" pitchFamily="34" charset="0"/>
                <a:ea typeface="Brygada 1918" pitchFamily="34" charset="-122"/>
                <a:cs typeface="Brygada 1918" pitchFamily="34" charset="-120"/>
              </a:rPr>
              <a:t>Stay Informed</a:t>
            </a:r>
            <a:endParaRPr lang="en-US" sz="1814" dirty="0"/>
          </a:p>
        </p:txBody>
      </p:sp>
      <p:sp>
        <p:nvSpPr>
          <p:cNvPr id="17" name="Text 10"/>
          <p:cNvSpPr/>
          <p:nvPr/>
        </p:nvSpPr>
        <p:spPr>
          <a:xfrm>
            <a:off x="1728073" y="6479143"/>
            <a:ext cx="6811089" cy="553164"/>
          </a:xfrm>
          <a:prstGeom prst="rect">
            <a:avLst/>
          </a:prstGeom>
          <a:noFill/>
          <a:ln/>
        </p:spPr>
        <p:txBody>
          <a:bodyPr wrap="square" rtlCol="0" anchor="t"/>
          <a:lstStyle/>
          <a:p>
            <a:pPr algn="l" indent="0" marL="0">
              <a:lnSpc>
                <a:spcPts val="2177"/>
              </a:lnSpc>
              <a:buNone/>
            </a:pPr>
            <a:r>
              <a:rPr lang="en-US" sz="1361" dirty="0">
                <a:solidFill>
                  <a:srgbClr val="F4CAB8"/>
                </a:solidFill>
                <a:latin typeface="Montserrat" pitchFamily="34" charset="0"/>
                <a:ea typeface="Montserrat" pitchFamily="34" charset="-122"/>
                <a:cs typeface="Montserrat" pitchFamily="34" charset="-120"/>
              </a:rPr>
              <a:t>Keep up with the latest research and developments in LLM technology to understand its limitations and potential.</a:t>
            </a:r>
            <a:endParaRPr lang="en-US" sz="1361" dirty="0"/>
          </a:p>
        </p:txBody>
      </p:sp>
      <p:pic>
        <p:nvPicPr>
          <p:cNvPr id="18"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2024-07-27T18:39:09Z</dcterms:created>
  <dcterms:modified xsi:type="dcterms:W3CDTF">2024-07-27T18:39:09Z</dcterms:modified>
</cp:coreProperties>
</file>